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3" r:id="rId5"/>
    <p:sldMasterId id="2147483655" r:id="rId6"/>
  </p:sldMasterIdLst>
  <p:sldIdLst>
    <p:sldId id="257" r:id="rId7"/>
    <p:sldId id="259" r:id="rId8"/>
    <p:sldId id="300" r:id="rId9"/>
    <p:sldId id="302" r:id="rId10"/>
    <p:sldId id="261" r:id="rId11"/>
    <p:sldId id="258" r:id="rId12"/>
    <p:sldId id="268" r:id="rId13"/>
    <p:sldId id="271" r:id="rId14"/>
    <p:sldId id="264" r:id="rId15"/>
    <p:sldId id="272" r:id="rId16"/>
    <p:sldId id="273" r:id="rId17"/>
    <p:sldId id="292" r:id="rId18"/>
    <p:sldId id="260" r:id="rId19"/>
    <p:sldId id="263" r:id="rId20"/>
    <p:sldId id="274" r:id="rId21"/>
    <p:sldId id="277" r:id="rId22"/>
    <p:sldId id="275" r:id="rId23"/>
    <p:sldId id="296" r:id="rId24"/>
    <p:sldId id="289" r:id="rId25"/>
    <p:sldId id="281" r:id="rId26"/>
    <p:sldId id="303" r:id="rId27"/>
    <p:sldId id="276" r:id="rId28"/>
    <p:sldId id="279" r:id="rId29"/>
    <p:sldId id="280" r:id="rId30"/>
    <p:sldId id="282" r:id="rId31"/>
    <p:sldId id="284" r:id="rId32"/>
    <p:sldId id="285" r:id="rId33"/>
    <p:sldId id="286" r:id="rId34"/>
    <p:sldId id="287" r:id="rId35"/>
    <p:sldId id="283" r:id="rId36"/>
    <p:sldId id="297" r:id="rId37"/>
    <p:sldId id="298" r:id="rId38"/>
    <p:sldId id="293" r:id="rId39"/>
    <p:sldId id="294" r:id="rId40"/>
    <p:sldId id="288" r:id="rId41"/>
    <p:sldId id="290" r:id="rId42"/>
  </p:sldIdLst>
  <p:sldSz cx="11522075" cy="6480175"/>
  <p:notesSz cx="6022975" cy="110632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M+z+lIpiI68XcN7CYE9eIA==" hashData="yghvvPwVgpId7o5p0j4j1Bmnrh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33CC33"/>
    <a:srgbClr val="DDDDDD"/>
    <a:srgbClr val="FF0000"/>
    <a:srgbClr val="FFFF00"/>
    <a:srgbClr val="00FF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07" y="547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0589-519B-41EF-9082-3085B88BAE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A197-6B34-4E41-97A5-90B0526DFB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6BB9-7537-4BF5-BF32-FD4335856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576263" y="258763"/>
            <a:ext cx="10369550" cy="55292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5FE5-CFCF-44B7-9205-5A4CD03A9F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435E-5829-459D-BAC9-75C3EE95B8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7295-CDE4-4FE4-BFAB-CD3121CEA4B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3FB0-2D72-46C5-B028-026774F7977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9C50-90E0-421F-8411-842846F7F3C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A2E2-E364-460D-90D2-13AE998997E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EA25-C027-4F7B-A7B9-AB99141308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AE83-9AC2-4106-B566-17F32913EFE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D6DD-49EF-4B4F-B3A2-0E2D3C636D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E5-D4A6-4D48-9A4F-2EDC2BC4099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5D58-B5D7-4A76-A349-C88BAF5A07A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6B0C-C6EA-473F-97D3-DFEECE0E08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E6B1-ED18-4097-85A9-06EA776A37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98A0-1B85-4F95-BB68-A29976E546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AE84D-B198-4282-8650-405DE97940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CA3A-4D66-489F-BED6-83435AB569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D7C2-E06C-4187-8387-351A9D9028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04F4-BF41-4E1E-AFAE-CED664D7BD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BADC-11C5-4E78-B1DF-CD980EF01D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EC6F-03F0-4452-B55E-21BADD0AF5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B409-8F2F-41CB-A821-F9AB76F31B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DA82-B55C-4F9F-824E-61E09AC0BB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600BA-F507-403F-8784-FB13C44E77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BC4F-3CEA-493D-9EC0-B5DEAB7CAD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2B3E-D34F-4E4E-8D16-01047DBF4F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8F67-4037-4ED3-AB91-BD28FCBD4D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A103-916C-419D-8031-D19D41D615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C772-468A-4A02-9858-B30B1B7B93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0D2A-C10C-49FF-BA1F-E0C67E3373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5D634-46A8-47B9-8706-5D4B862CAF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01E9-6478-45BA-AD6A-C19481D2D0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748A-FE1B-4001-ADC2-843BF2CE3D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B813-FFC7-4353-AC87-B79033CDF9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58A4-5B4D-47B8-8D80-45B24FD4FF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2539-5419-4D54-9513-2BF122EF08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A5AB-FA67-4A63-ACEB-4D71BF2B2C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A2FA-2DC8-4FED-BF16-90C70643EC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208B-AC3F-4A9B-8D31-67FECC7F06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05E9-ACB2-46E4-96DA-DA4E6BDECB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D8E8-A962-4B59-9DF4-B8A5A930DB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DD7B-187E-41B6-930C-1BD635FCA6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1256-CA50-4879-A129-B576CE9BC2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DD45-591D-4379-84AB-A5FCDD5708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98F9-D969-441E-B6DE-70EA989F58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D37A-08A0-48D9-AE4D-48B7D03575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9DC1A-03C3-42CC-B851-84AFBFFD17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6E0A-0EFF-4528-886F-1FDAAB5EEE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9F3F-992B-4B92-B70D-AE3F7D0589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D529-8BB9-4029-905D-6719FA8A2E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3FFF-2FC6-4267-853C-AC53A91738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03DB-443E-47C6-8364-D8E1E9513F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6C8A-480D-43CD-AFEA-B3DB7D0056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39B2C-A5C0-4FEE-B4A7-70EC0DD684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8437-74CB-470F-9941-7FF95C8B03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4D49-A53F-4E84-AD8D-F03938D636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2520-387C-4058-A458-A5082729CA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BAD1-26F6-4C00-91A7-104A1EC49B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9EC4-BE4E-45F2-AA88-B355C07151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24E0-F570-4A93-B3D5-A808F11CD2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E4AF-7273-4036-9652-F06A8C2F44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178A-45D6-4774-9008-95A014CA9B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6A47-C2E8-481F-8370-0365CC7468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D8C8-1576-47B4-A64D-64D1395CF6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D492-E0EC-4574-8233-7CEF88E67D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710915ED-23AC-422E-BB87-EFCB818CE9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FD4BB2AC-AC65-4F31-A097-6AFE3672AB5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815D299-1027-487E-9FA7-9D177FCEE1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4BB2A056-D686-49B7-B703-B01DAA1797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510D5EE2-D914-49EA-BE0F-FEAD786022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DA20FCD5-0B18-4A29-9F41-DF354D5BFE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79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0" name="Oval 5"/>
          <p:cNvSpPr>
            <a:spLocks noChangeAspect="1" noChangeArrowheads="1"/>
          </p:cNvSpPr>
          <p:nvPr/>
        </p:nvSpPr>
        <p:spPr bwMode="auto">
          <a:xfrm>
            <a:off x="-1169988" y="2087563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8925" y="1727200"/>
            <a:ext cx="91471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9000">
                <a:solidFill>
                  <a:schemeClr val="bg1"/>
                </a:solidFill>
              </a:rPr>
              <a:t>HERBALIFE</a:t>
            </a:r>
            <a:r>
              <a:rPr lang="nl-NL" sz="6100" b="0">
                <a:solidFill>
                  <a:schemeClr val="bg1"/>
                </a:solidFill>
              </a:rPr>
              <a:t> </a:t>
            </a:r>
          </a:p>
          <a:p>
            <a:pPr algn="r" defTabSz="1028700">
              <a:lnSpc>
                <a:spcPct val="90000"/>
              </a:lnSpc>
              <a:defRPr/>
            </a:pPr>
            <a:r>
              <a:rPr lang="nl-NL" sz="9000" b="0">
                <a:solidFill>
                  <a:schemeClr val="bg1"/>
                </a:solidFill>
                <a:latin typeface="Arial Narrow" pitchFamily="34" charset="0"/>
              </a:rPr>
              <a:t>FITCHECK</a:t>
            </a:r>
          </a:p>
        </p:txBody>
      </p:sp>
      <p:pic>
        <p:nvPicPr>
          <p:cNvPr id="75782" name="Picture 8" descr="IHM_NL-BENL_Crp11Stacked_WO-Outl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50813"/>
            <a:ext cx="104298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Oval 9"/>
          <p:cNvSpPr>
            <a:spLocks noChangeAspect="1" noChangeArrowheads="1"/>
          </p:cNvSpPr>
          <p:nvPr/>
        </p:nvSpPr>
        <p:spPr bwMode="auto">
          <a:xfrm>
            <a:off x="576263" y="34559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4" name="Oval 10"/>
          <p:cNvSpPr>
            <a:spLocks noChangeAspect="1" noChangeArrowheads="1"/>
          </p:cNvSpPr>
          <p:nvPr/>
        </p:nvSpPr>
        <p:spPr bwMode="auto">
          <a:xfrm>
            <a:off x="2305050" y="4895850"/>
            <a:ext cx="1223963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5" name="Oval 11"/>
          <p:cNvSpPr>
            <a:spLocks noChangeAspect="1" noChangeArrowheads="1"/>
          </p:cNvSpPr>
          <p:nvPr/>
        </p:nvSpPr>
        <p:spPr bwMode="auto">
          <a:xfrm>
            <a:off x="10369550" y="1511300"/>
            <a:ext cx="576263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6" name="Oval 12"/>
          <p:cNvSpPr>
            <a:spLocks noChangeAspect="1" noChangeArrowheads="1"/>
          </p:cNvSpPr>
          <p:nvPr/>
        </p:nvSpPr>
        <p:spPr bwMode="auto">
          <a:xfrm>
            <a:off x="9001125" y="503238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spect="1" noChangeArrowheads="1"/>
          </p:cNvSpPr>
          <p:nvPr/>
        </p:nvSpPr>
        <p:spPr bwMode="auto">
          <a:xfrm>
            <a:off x="9505950" y="360363"/>
            <a:ext cx="6478588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4995" name="Oval 3"/>
          <p:cNvSpPr>
            <a:spLocks noChangeAspect="1" noChangeArrowheads="1"/>
          </p:cNvSpPr>
          <p:nvPr/>
        </p:nvSpPr>
        <p:spPr bwMode="auto">
          <a:xfrm>
            <a:off x="-7632700" y="251936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4996" name="Oval 4"/>
          <p:cNvSpPr>
            <a:spLocks noChangeAspect="1" noChangeArrowheads="1"/>
          </p:cNvSpPr>
          <p:nvPr/>
        </p:nvSpPr>
        <p:spPr bwMode="auto">
          <a:xfrm>
            <a:off x="9937750" y="5527675"/>
            <a:ext cx="1908175" cy="19034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4997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376488" y="690563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altLang="nl-NL" sz="4400" b="0">
                <a:solidFill>
                  <a:schemeClr val="bg1"/>
                </a:solidFill>
                <a:latin typeface="Arial Narrow" pitchFamily="34" charset="0"/>
              </a:rPr>
              <a:t>VISCERAAL </a:t>
            </a:r>
            <a:r>
              <a:rPr lang="nl-NL" altLang="nl-NL" sz="4400">
                <a:solidFill>
                  <a:schemeClr val="bg1"/>
                </a:solidFill>
              </a:rPr>
              <a:t>VET</a:t>
            </a:r>
          </a:p>
        </p:txBody>
      </p:sp>
      <p:sp>
        <p:nvSpPr>
          <p:cNvPr id="84999" name="Oval 7"/>
          <p:cNvSpPr>
            <a:spLocks noChangeAspect="1" noChangeArrowheads="1"/>
          </p:cNvSpPr>
          <p:nvPr/>
        </p:nvSpPr>
        <p:spPr bwMode="auto">
          <a:xfrm>
            <a:off x="10642600" y="576263"/>
            <a:ext cx="647700" cy="646112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5000" name="Oval 8"/>
          <p:cNvSpPr>
            <a:spLocks noChangeAspect="1" noChangeArrowheads="1"/>
          </p:cNvSpPr>
          <p:nvPr/>
        </p:nvSpPr>
        <p:spPr bwMode="auto">
          <a:xfrm>
            <a:off x="1223963" y="5184775"/>
            <a:ext cx="1008062" cy="100488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5001" name="Oval 9"/>
          <p:cNvSpPr>
            <a:spLocks noChangeAspect="1" noChangeArrowheads="1"/>
          </p:cNvSpPr>
          <p:nvPr/>
        </p:nvSpPr>
        <p:spPr bwMode="auto">
          <a:xfrm>
            <a:off x="215900" y="3527425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graphicFrame>
        <p:nvGraphicFramePr>
          <p:cNvPr id="50219" name="Group 43"/>
          <p:cNvGraphicFramePr>
            <a:graphicFrameLocks noGrp="1"/>
          </p:cNvGraphicFramePr>
          <p:nvPr/>
        </p:nvGraphicFramePr>
        <p:xfrm>
          <a:off x="2552700" y="3079750"/>
          <a:ext cx="3713163" cy="2527300"/>
        </p:xfrm>
        <a:graphic>
          <a:graphicData uri="http://schemas.openxmlformats.org/drawingml/2006/table">
            <a:tbl>
              <a:tblPr/>
              <a:tblGrid>
                <a:gridCol w="1263650"/>
                <a:gridCol w="2449513"/>
              </a:tblGrid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1 - 4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uitstekend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5 - 8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goed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9 - 12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risico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12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ongezond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42050" name="Text Box 12"/>
          <p:cNvSpPr txBox="1">
            <a:spLocks noChangeArrowheads="1"/>
          </p:cNvSpPr>
          <p:nvPr/>
        </p:nvSpPr>
        <p:spPr bwMode="auto">
          <a:xfrm>
            <a:off x="2447925" y="1668463"/>
            <a:ext cx="3600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altLang="nl-NL" sz="3200" b="0">
                <a:solidFill>
                  <a:schemeClr val="bg1"/>
                </a:solidFill>
              </a:rPr>
              <a:t>Inwendig buikvet rond de organen</a:t>
            </a:r>
          </a:p>
        </p:txBody>
      </p:sp>
      <p:pic>
        <p:nvPicPr>
          <p:cNvPr id="85020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631825"/>
            <a:ext cx="876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1" name="Text Box 32"/>
          <p:cNvSpPr txBox="1">
            <a:spLocks noChangeArrowheads="1"/>
          </p:cNvSpPr>
          <p:nvPr/>
        </p:nvSpPr>
        <p:spPr bwMode="auto">
          <a:xfrm>
            <a:off x="4392613" y="5711825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Bron: Tanita</a:t>
            </a:r>
          </a:p>
        </p:txBody>
      </p:sp>
      <p:sp>
        <p:nvSpPr>
          <p:cNvPr id="85022" name="Oval 33" descr="Visceraal vet"/>
          <p:cNvSpPr>
            <a:spLocks noChangeArrowheads="1"/>
          </p:cNvSpPr>
          <p:nvPr/>
        </p:nvSpPr>
        <p:spPr bwMode="auto">
          <a:xfrm>
            <a:off x="7054850" y="1149350"/>
            <a:ext cx="4106863" cy="41068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58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85023" name="Group 43"/>
          <p:cNvGrpSpPr>
            <a:grpSpLocks/>
          </p:cNvGrpSpPr>
          <p:nvPr/>
        </p:nvGrpSpPr>
        <p:grpSpPr bwMode="auto">
          <a:xfrm>
            <a:off x="8496300" y="4411663"/>
            <a:ext cx="1512888" cy="714375"/>
            <a:chOff x="5307" y="2822"/>
            <a:chExt cx="953" cy="450"/>
          </a:xfrm>
        </p:grpSpPr>
        <p:sp>
          <p:nvSpPr>
            <p:cNvPr id="85024" name="Text Box 38"/>
            <p:cNvSpPr txBox="1">
              <a:spLocks noChangeArrowheads="1"/>
            </p:cNvSpPr>
            <p:nvPr/>
          </p:nvSpPr>
          <p:spPr bwMode="auto">
            <a:xfrm>
              <a:off x="5529" y="2822"/>
              <a:ext cx="73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Spier</a:t>
              </a:r>
            </a:p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Vet in spier</a:t>
              </a:r>
            </a:p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Onderhuids vet</a:t>
              </a:r>
            </a:p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Visceraal vet</a:t>
              </a:r>
            </a:p>
          </p:txBody>
        </p:sp>
        <p:sp>
          <p:nvSpPr>
            <p:cNvPr id="85025" name="Line 39"/>
            <p:cNvSpPr>
              <a:spLocks noChangeShapeType="1"/>
            </p:cNvSpPr>
            <p:nvPr/>
          </p:nvSpPr>
          <p:spPr bwMode="auto">
            <a:xfrm>
              <a:off x="5307" y="2893"/>
              <a:ext cx="227" cy="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026" name="Line 40"/>
            <p:cNvSpPr>
              <a:spLocks noChangeShapeType="1"/>
            </p:cNvSpPr>
            <p:nvPr/>
          </p:nvSpPr>
          <p:spPr bwMode="auto">
            <a:xfrm>
              <a:off x="5307" y="2994"/>
              <a:ext cx="227" cy="0"/>
            </a:xfrm>
            <a:prstGeom prst="line">
              <a:avLst/>
            </a:prstGeom>
            <a:noFill/>
            <a:ln w="889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027" name="Line 41"/>
            <p:cNvSpPr>
              <a:spLocks noChangeShapeType="1"/>
            </p:cNvSpPr>
            <p:nvPr/>
          </p:nvSpPr>
          <p:spPr bwMode="auto">
            <a:xfrm>
              <a:off x="5307" y="3090"/>
              <a:ext cx="227" cy="0"/>
            </a:xfrm>
            <a:prstGeom prst="line">
              <a:avLst/>
            </a:prstGeom>
            <a:noFill/>
            <a:ln w="889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028" name="Line 42"/>
            <p:cNvSpPr>
              <a:spLocks noChangeShapeType="1"/>
            </p:cNvSpPr>
            <p:nvPr/>
          </p:nvSpPr>
          <p:spPr bwMode="auto">
            <a:xfrm>
              <a:off x="5307" y="3193"/>
              <a:ext cx="227" cy="0"/>
            </a:xfrm>
            <a:prstGeom prst="line">
              <a:avLst/>
            </a:prstGeom>
            <a:noFill/>
            <a:ln w="889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19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0" name="Oval 4"/>
          <p:cNvSpPr>
            <a:spLocks noChangeAspect="1" noChangeArrowheads="1"/>
          </p:cNvSpPr>
          <p:nvPr/>
        </p:nvSpPr>
        <p:spPr bwMode="auto">
          <a:xfrm>
            <a:off x="-1800225" y="5472113"/>
            <a:ext cx="4537075" cy="45275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1" name="Oval 5"/>
          <p:cNvSpPr>
            <a:spLocks noChangeAspect="1" noChangeArrowheads="1"/>
          </p:cNvSpPr>
          <p:nvPr/>
        </p:nvSpPr>
        <p:spPr bwMode="auto">
          <a:xfrm>
            <a:off x="-2016125" y="2016125"/>
            <a:ext cx="2339975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2" name="Oval 6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376488" y="708025"/>
            <a:ext cx="49688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BUIKOMVANG</a:t>
            </a:r>
          </a:p>
          <a:p>
            <a:pPr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in centimeters</a:t>
            </a:r>
            <a:endParaRPr lang="nl-NL" sz="4400" b="0">
              <a:solidFill>
                <a:schemeClr val="bg1"/>
              </a:solidFill>
            </a:endParaRPr>
          </a:p>
        </p:txBody>
      </p:sp>
      <p:sp>
        <p:nvSpPr>
          <p:cNvPr id="44041" name="Oval 9"/>
          <p:cNvSpPr>
            <a:spLocks noChangeAspect="1" noChangeArrowheads="1"/>
          </p:cNvSpPr>
          <p:nvPr/>
        </p:nvSpPr>
        <p:spPr bwMode="auto">
          <a:xfrm>
            <a:off x="7777163" y="503238"/>
            <a:ext cx="3313112" cy="3313112"/>
          </a:xfrm>
          <a:prstGeom prst="ellipse">
            <a:avLst/>
          </a:prstGeom>
          <a:blipFill dpi="0" rotWithShape="0">
            <a:blip r:embed="rId2"/>
            <a:srcRect/>
            <a:stretch>
              <a:fillRect r="-11144"/>
            </a:stretch>
          </a:blipFill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86027" name="Oval 11"/>
          <p:cNvSpPr>
            <a:spLocks noChangeAspect="1" noChangeArrowheads="1"/>
          </p:cNvSpPr>
          <p:nvPr/>
        </p:nvSpPr>
        <p:spPr bwMode="auto">
          <a:xfrm>
            <a:off x="10298113" y="43195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8" name="Oval 12"/>
          <p:cNvSpPr>
            <a:spLocks noChangeAspect="1" noChangeArrowheads="1"/>
          </p:cNvSpPr>
          <p:nvPr/>
        </p:nvSpPr>
        <p:spPr bwMode="auto">
          <a:xfrm>
            <a:off x="8208963" y="5040313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4181" name="Group 149"/>
          <p:cNvGraphicFramePr>
            <a:graphicFrameLocks noGrp="1"/>
          </p:cNvGraphicFramePr>
          <p:nvPr>
            <p:ph/>
          </p:nvPr>
        </p:nvGraphicFramePr>
        <p:xfrm>
          <a:off x="576263" y="3527425"/>
          <a:ext cx="7345362" cy="1712913"/>
        </p:xfrm>
        <a:graphic>
          <a:graphicData uri="http://schemas.openxmlformats.org/drawingml/2006/table">
            <a:tbl>
              <a:tblPr/>
              <a:tblGrid>
                <a:gridCol w="1576387"/>
                <a:gridCol w="1725613"/>
                <a:gridCol w="1876425"/>
                <a:gridCol w="216693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Goed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Risico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Ongezond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94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 – 102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&gt;102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Vrouw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80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– 88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88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pic>
        <p:nvPicPr>
          <p:cNvPr id="86051" name="Picture 72" descr="plain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5445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6048375" y="5343525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Bron: RIVM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3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4" name="Oval 4"/>
          <p:cNvSpPr>
            <a:spLocks noChangeAspect="1" noChangeArrowheads="1"/>
          </p:cNvSpPr>
          <p:nvPr/>
        </p:nvSpPr>
        <p:spPr bwMode="auto">
          <a:xfrm>
            <a:off x="-1169988" y="2087563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58775" y="1223963"/>
            <a:ext cx="91471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9000">
                <a:solidFill>
                  <a:schemeClr val="bg1"/>
                </a:solidFill>
              </a:rPr>
              <a:t>WAT VIND JE </a:t>
            </a:r>
            <a:r>
              <a:rPr lang="nl-NL" sz="9000" b="0">
                <a:solidFill>
                  <a:schemeClr val="bg1"/>
                </a:solidFill>
              </a:rPr>
              <a:t>ER VAN?</a:t>
            </a:r>
            <a:endParaRPr lang="nl-NL" sz="9000" b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7046" name="Oval 7"/>
          <p:cNvSpPr>
            <a:spLocks noChangeAspect="1" noChangeArrowheads="1"/>
          </p:cNvSpPr>
          <p:nvPr/>
        </p:nvSpPr>
        <p:spPr bwMode="auto">
          <a:xfrm>
            <a:off x="431800" y="19446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7" name="Oval 8"/>
          <p:cNvSpPr>
            <a:spLocks noChangeAspect="1" noChangeArrowheads="1"/>
          </p:cNvSpPr>
          <p:nvPr/>
        </p:nvSpPr>
        <p:spPr bwMode="auto">
          <a:xfrm>
            <a:off x="10082213" y="4608513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8" name="Oval 9"/>
          <p:cNvSpPr>
            <a:spLocks noChangeAspect="1" noChangeArrowheads="1"/>
          </p:cNvSpPr>
          <p:nvPr/>
        </p:nvSpPr>
        <p:spPr bwMode="auto">
          <a:xfrm>
            <a:off x="10369550" y="1511300"/>
            <a:ext cx="576263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9" name="Oval 10"/>
          <p:cNvSpPr>
            <a:spLocks noChangeAspect="1" noChangeArrowheads="1"/>
          </p:cNvSpPr>
          <p:nvPr/>
        </p:nvSpPr>
        <p:spPr bwMode="auto">
          <a:xfrm>
            <a:off x="3673475" y="540067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" y="4062413"/>
            <a:ext cx="8713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WAT ZIJN JOUW VERBETERPUNTEN?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7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8" name="Oval 4"/>
          <p:cNvSpPr>
            <a:spLocks noChangeAspect="1" noChangeArrowheads="1"/>
          </p:cNvSpPr>
          <p:nvPr/>
        </p:nvSpPr>
        <p:spPr bwMode="auto">
          <a:xfrm>
            <a:off x="3889375" y="540067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9" name="Oval 5"/>
          <p:cNvSpPr>
            <a:spLocks noChangeAspect="1" noChangeArrowheads="1"/>
          </p:cNvSpPr>
          <p:nvPr/>
        </p:nvSpPr>
        <p:spPr bwMode="auto">
          <a:xfrm>
            <a:off x="-1169988" y="647700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0" name="Oval 7"/>
          <p:cNvSpPr>
            <a:spLocks noChangeAspect="1" noChangeArrowheads="1"/>
          </p:cNvSpPr>
          <p:nvPr/>
        </p:nvSpPr>
        <p:spPr bwMode="auto">
          <a:xfrm>
            <a:off x="865188" y="48958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1" name="Oval 8"/>
          <p:cNvSpPr>
            <a:spLocks noChangeAspect="1" noChangeArrowheads="1"/>
          </p:cNvSpPr>
          <p:nvPr/>
        </p:nvSpPr>
        <p:spPr bwMode="auto">
          <a:xfrm>
            <a:off x="9937750" y="4248150"/>
            <a:ext cx="1223963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2" name="Oval 9"/>
          <p:cNvSpPr>
            <a:spLocks noChangeAspect="1" noChangeArrowheads="1"/>
          </p:cNvSpPr>
          <p:nvPr/>
        </p:nvSpPr>
        <p:spPr bwMode="auto">
          <a:xfrm>
            <a:off x="10585450" y="90646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3" name="Oval 10"/>
          <p:cNvSpPr>
            <a:spLocks noChangeAspect="1" noChangeArrowheads="1"/>
          </p:cNvSpPr>
          <p:nvPr/>
        </p:nvSpPr>
        <p:spPr bwMode="auto">
          <a:xfrm>
            <a:off x="720725" y="1439863"/>
            <a:ext cx="863600" cy="862012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0" y="792163"/>
            <a:ext cx="97218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/>
            <a:r>
              <a:rPr lang="nl-NL" sz="7200" b="0">
                <a:latin typeface="Arial Narrow" pitchFamily="34" charset="0"/>
              </a:rPr>
              <a:t>ZOU JIJ EEN</a:t>
            </a:r>
          </a:p>
          <a:p>
            <a:pPr algn="r" defTabSz="1028700"/>
            <a:r>
              <a:rPr lang="nl-NL" sz="7200"/>
              <a:t>BETERE VERSIE</a:t>
            </a:r>
          </a:p>
          <a:p>
            <a:pPr algn="r" defTabSz="1028700"/>
            <a:r>
              <a:rPr lang="nl-NL" sz="7200">
                <a:latin typeface="Arial Narrow" pitchFamily="34" charset="0"/>
              </a:rPr>
              <a:t>VAN JEZELF</a:t>
            </a:r>
            <a:r>
              <a:rPr lang="nl-NL" sz="5400" b="0">
                <a:latin typeface="Arial Narrow" pitchFamily="34" charset="0"/>
              </a:rPr>
              <a:t> </a:t>
            </a:r>
          </a:p>
          <a:p>
            <a:pPr algn="r" defTabSz="1028700"/>
            <a:r>
              <a:rPr lang="nl-NL" sz="5400" b="0">
                <a:latin typeface="Arial Narrow" pitchFamily="34" charset="0"/>
              </a:rPr>
              <a:t>WILLEN WORDEN?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1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2" name="Oval 9"/>
          <p:cNvSpPr>
            <a:spLocks noChangeAspect="1" noChangeArrowheads="1"/>
          </p:cNvSpPr>
          <p:nvPr/>
        </p:nvSpPr>
        <p:spPr bwMode="auto">
          <a:xfrm>
            <a:off x="6121400" y="4968875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3" name="Oval 31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4" name="Oval 34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5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9096" name="Text Box 36"/>
          <p:cNvSpPr txBox="1">
            <a:spLocks noChangeArrowheads="1"/>
          </p:cNvSpPr>
          <p:nvPr/>
        </p:nvSpPr>
        <p:spPr bwMode="auto">
          <a:xfrm>
            <a:off x="3024188" y="936625"/>
            <a:ext cx="6767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WAARDOOR IS JE  </a:t>
            </a:r>
            <a:r>
              <a:rPr lang="nl-NL" sz="7200"/>
              <a:t>LICHAAM</a:t>
            </a:r>
            <a:r>
              <a:rPr lang="nl-NL" sz="7200" b="0"/>
              <a:t> </a:t>
            </a:r>
            <a:r>
              <a:rPr lang="nl-NL" sz="7200" b="0">
                <a:latin typeface="Arial Narrow" pitchFamily="34" charset="0"/>
              </a:rPr>
              <a:t>          UIT BALANS?</a:t>
            </a:r>
          </a:p>
        </p:txBody>
      </p:sp>
      <p:sp>
        <p:nvSpPr>
          <p:cNvPr id="22565" name="Oval 37"/>
          <p:cNvSpPr>
            <a:spLocks noChangeAspect="1" noChangeArrowheads="1"/>
          </p:cNvSpPr>
          <p:nvPr/>
        </p:nvSpPr>
        <p:spPr bwMode="auto">
          <a:xfrm>
            <a:off x="504825" y="2447925"/>
            <a:ext cx="3673475" cy="3673475"/>
          </a:xfrm>
          <a:prstGeom prst="ellipse">
            <a:avLst/>
          </a:prstGeom>
          <a:blipFill dpi="0" rotWithShape="0">
            <a:blip r:embed="rId2"/>
            <a:srcRect/>
            <a:stretch>
              <a:fillRect r="-17403"/>
            </a:stretch>
          </a:blipFill>
          <a:ln w="158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89100" name="Oval 38"/>
          <p:cNvSpPr>
            <a:spLocks noChangeAspect="1" noChangeArrowheads="1"/>
          </p:cNvSpPr>
          <p:nvPr/>
        </p:nvSpPr>
        <p:spPr bwMode="auto">
          <a:xfrm>
            <a:off x="792163" y="57626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spect="1" noChangeArrowheads="1"/>
          </p:cNvSpPr>
          <p:nvPr/>
        </p:nvSpPr>
        <p:spPr bwMode="auto">
          <a:xfrm>
            <a:off x="10587038" y="-288925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5" name="Oval 4"/>
          <p:cNvSpPr>
            <a:spLocks noChangeAspect="1" noChangeArrowheads="1"/>
          </p:cNvSpPr>
          <p:nvPr/>
        </p:nvSpPr>
        <p:spPr bwMode="auto">
          <a:xfrm>
            <a:off x="-1871663" y="-720725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6" name="Oval 10"/>
          <p:cNvSpPr>
            <a:spLocks noChangeAspect="1" noChangeArrowheads="1"/>
          </p:cNvSpPr>
          <p:nvPr/>
        </p:nvSpPr>
        <p:spPr bwMode="auto">
          <a:xfrm>
            <a:off x="5040313" y="5256213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7" name="Text Box 17"/>
          <p:cNvSpPr txBox="1">
            <a:spLocks noChangeArrowheads="1"/>
          </p:cNvSpPr>
          <p:nvPr/>
        </p:nvSpPr>
        <p:spPr bwMode="auto">
          <a:xfrm>
            <a:off x="1439863" y="360363"/>
            <a:ext cx="92170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defTabSz="1028700">
              <a:spcBef>
                <a:spcPct val="35000"/>
              </a:spcBef>
            </a:pPr>
            <a:r>
              <a:rPr lang="nl-NL" sz="7200" b="0">
                <a:latin typeface="Arial Narrow" pitchFamily="34" charset="0"/>
              </a:rPr>
              <a:t>HOE JOUW </a:t>
            </a:r>
            <a:r>
              <a:rPr lang="nl-NL" sz="7200"/>
              <a:t>LICHAAM</a:t>
            </a:r>
            <a:r>
              <a:rPr lang="nl-NL" sz="7200" b="0"/>
              <a:t> </a:t>
            </a:r>
            <a:r>
              <a:rPr lang="nl-NL" sz="7200" b="0">
                <a:latin typeface="Arial Narrow" pitchFamily="34" charset="0"/>
              </a:rPr>
              <a:t>     ER UIT ZIET</a:t>
            </a:r>
          </a:p>
          <a:p>
            <a:pPr defTabSz="1028700">
              <a:spcBef>
                <a:spcPct val="10000"/>
              </a:spcBef>
            </a:pPr>
            <a:r>
              <a:rPr lang="nl-NL" sz="7200" b="0">
                <a:latin typeface="Arial Narrow" pitchFamily="34" charset="0"/>
              </a:rPr>
              <a:t>EN HOE JIJ JE</a:t>
            </a:r>
            <a:r>
              <a:rPr lang="nl-NL" sz="4000" b="0"/>
              <a:t> </a:t>
            </a:r>
          </a:p>
          <a:p>
            <a:pPr defTabSz="1028700">
              <a:spcBef>
                <a:spcPct val="10000"/>
              </a:spcBef>
            </a:pPr>
            <a:r>
              <a:rPr lang="nl-NL" sz="7200">
                <a:latin typeface="Arial Narrow" pitchFamily="34" charset="0"/>
              </a:rPr>
              <a:t>VOELT</a:t>
            </a:r>
          </a:p>
        </p:txBody>
      </p:sp>
      <p:sp>
        <p:nvSpPr>
          <p:cNvPr id="90118" name="Oval 18"/>
          <p:cNvSpPr>
            <a:spLocks noChangeAspect="1" noChangeArrowheads="1"/>
          </p:cNvSpPr>
          <p:nvPr/>
        </p:nvSpPr>
        <p:spPr bwMode="auto">
          <a:xfrm>
            <a:off x="10442575" y="40322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9" name="Oval 55"/>
          <p:cNvSpPr>
            <a:spLocks noChangeAspect="1" noChangeArrowheads="1"/>
          </p:cNvSpPr>
          <p:nvPr/>
        </p:nvSpPr>
        <p:spPr bwMode="auto">
          <a:xfrm>
            <a:off x="10440988" y="360363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90120" name="Group 419"/>
          <p:cNvGrpSpPr>
            <a:grpSpLocks/>
          </p:cNvGrpSpPr>
          <p:nvPr/>
        </p:nvGrpSpPr>
        <p:grpSpPr bwMode="auto">
          <a:xfrm>
            <a:off x="3744913" y="1727200"/>
            <a:ext cx="9720262" cy="12815888"/>
            <a:chOff x="1497" y="1225"/>
            <a:chExt cx="6123" cy="8073"/>
          </a:xfrm>
        </p:grpSpPr>
        <p:sp>
          <p:nvSpPr>
            <p:cNvPr id="90123" name="Oval 390"/>
            <p:cNvSpPr>
              <a:spLocks noChangeAspect="1" noChangeArrowheads="1"/>
            </p:cNvSpPr>
            <p:nvPr/>
          </p:nvSpPr>
          <p:spPr bwMode="auto">
            <a:xfrm>
              <a:off x="1497" y="3175"/>
              <a:ext cx="6123" cy="61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124" name="AutoShape 391"/>
            <p:cNvSpPr>
              <a:spLocks noChangeArrowheads="1"/>
            </p:cNvSpPr>
            <p:nvPr/>
          </p:nvSpPr>
          <p:spPr bwMode="auto">
            <a:xfrm>
              <a:off x="3719" y="1225"/>
              <a:ext cx="1679" cy="2585"/>
            </a:xfrm>
            <a:prstGeom prst="flowChartAlternateProcess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125" name="Text Box 392"/>
            <p:cNvSpPr txBox="1">
              <a:spLocks noChangeArrowheads="1"/>
            </p:cNvSpPr>
            <p:nvPr/>
          </p:nvSpPr>
          <p:spPr bwMode="auto">
            <a:xfrm>
              <a:off x="3765" y="127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90126" name="Text Box 393"/>
            <p:cNvSpPr txBox="1">
              <a:spLocks noChangeArrowheads="1"/>
            </p:cNvSpPr>
            <p:nvPr/>
          </p:nvSpPr>
          <p:spPr bwMode="auto">
            <a:xfrm>
              <a:off x="3719" y="325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90127" name="Text Box 394"/>
            <p:cNvSpPr txBox="1">
              <a:spLocks noChangeArrowheads="1"/>
            </p:cNvSpPr>
            <p:nvPr/>
          </p:nvSpPr>
          <p:spPr bwMode="auto">
            <a:xfrm>
              <a:off x="3771" y="1603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90128" name="Text Box 395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90129" name="Line 396"/>
            <p:cNvSpPr>
              <a:spLocks noChangeShapeType="1"/>
            </p:cNvSpPr>
            <p:nvPr/>
          </p:nvSpPr>
          <p:spPr bwMode="auto">
            <a:xfrm>
              <a:off x="3800" y="2540"/>
              <a:ext cx="1497" cy="1"/>
            </a:xfrm>
            <a:prstGeom prst="line">
              <a:avLst/>
            </a:prstGeom>
            <a:noFill/>
            <a:ln w="857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0130" name="Text Box 397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90131" name="Text Box 398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90132" name="Text Box 399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90133" name="Text Box 400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90134" name="Text Box 401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90135" name="Text Box 402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90136" name="Text Box 403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90137" name="AutoShape 405"/>
            <p:cNvSpPr>
              <a:spLocks noChangeArrowheads="1"/>
            </p:cNvSpPr>
            <p:nvPr/>
          </p:nvSpPr>
          <p:spPr bwMode="auto">
            <a:xfrm>
              <a:off x="3719" y="1225"/>
              <a:ext cx="1679" cy="2585"/>
            </a:xfrm>
            <a:prstGeom prst="flowChartAlternateProcess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138" name="Text Box 406"/>
            <p:cNvSpPr txBox="1">
              <a:spLocks noChangeArrowheads="1"/>
            </p:cNvSpPr>
            <p:nvPr/>
          </p:nvSpPr>
          <p:spPr bwMode="auto">
            <a:xfrm>
              <a:off x="3765" y="127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90139" name="Text Box 407"/>
            <p:cNvSpPr txBox="1">
              <a:spLocks noChangeArrowheads="1"/>
            </p:cNvSpPr>
            <p:nvPr/>
          </p:nvSpPr>
          <p:spPr bwMode="auto">
            <a:xfrm>
              <a:off x="3719" y="325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90140" name="Text Box 408"/>
            <p:cNvSpPr txBox="1">
              <a:spLocks noChangeArrowheads="1"/>
            </p:cNvSpPr>
            <p:nvPr/>
          </p:nvSpPr>
          <p:spPr bwMode="auto">
            <a:xfrm>
              <a:off x="3771" y="1603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90141" name="Text Box 409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90142" name="Line 410"/>
            <p:cNvSpPr>
              <a:spLocks noChangeShapeType="1"/>
            </p:cNvSpPr>
            <p:nvPr/>
          </p:nvSpPr>
          <p:spPr bwMode="auto">
            <a:xfrm>
              <a:off x="3800" y="2540"/>
              <a:ext cx="1497" cy="1"/>
            </a:xfrm>
            <a:prstGeom prst="line">
              <a:avLst/>
            </a:prstGeom>
            <a:noFill/>
            <a:ln w="857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0143" name="Text Box 411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90144" name="Text Box 412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90145" name="Text Box 413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90146" name="Text Box 414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90147" name="Text Box 415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90148" name="Text Box 416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90149" name="Text Box 417"/>
            <p:cNvSpPr txBox="1">
              <a:spLocks noChangeArrowheads="1"/>
            </p:cNvSpPr>
            <p:nvPr/>
          </p:nvSpPr>
          <p:spPr bwMode="auto">
            <a:xfrm>
              <a:off x="3765" y="1271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</p:grpSp>
      <p:sp>
        <p:nvSpPr>
          <p:cNvPr id="90121" name="Oval 420"/>
          <p:cNvSpPr>
            <a:spLocks noChangeAspect="1" noChangeArrowheads="1"/>
          </p:cNvSpPr>
          <p:nvPr/>
        </p:nvSpPr>
        <p:spPr bwMode="auto">
          <a:xfrm>
            <a:off x="-1655763" y="5165725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22" name="Oval 421"/>
          <p:cNvSpPr>
            <a:spLocks noChangeAspect="1" noChangeArrowheads="1"/>
          </p:cNvSpPr>
          <p:nvPr/>
        </p:nvSpPr>
        <p:spPr bwMode="auto">
          <a:xfrm>
            <a:off x="288925" y="5043488"/>
            <a:ext cx="1079500" cy="1076325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39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0" name="Oval 4"/>
          <p:cNvSpPr>
            <a:spLocks noChangeAspect="1" noChangeArrowheads="1"/>
          </p:cNvSpPr>
          <p:nvPr/>
        </p:nvSpPr>
        <p:spPr bwMode="auto">
          <a:xfrm>
            <a:off x="6121400" y="4968875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1" name="Oval 5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2" name="Oval 6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3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960813" y="639763"/>
            <a:ext cx="60483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BEWEEG JIJ  </a:t>
            </a:r>
            <a:r>
              <a:rPr lang="nl-NL" sz="5400" b="0">
                <a:latin typeface="Arial Narrow" pitchFamily="34" charset="0"/>
              </a:rPr>
              <a:t>MINIMAAL </a:t>
            </a:r>
            <a:r>
              <a:rPr lang="nl-NL" sz="7200"/>
              <a:t>30 MIN</a:t>
            </a:r>
            <a:r>
              <a:rPr lang="nl-NL" sz="7200" b="0">
                <a:latin typeface="Arial Narrow" pitchFamily="34" charset="0"/>
              </a:rPr>
              <a:t> PER DAG?</a:t>
            </a:r>
          </a:p>
        </p:txBody>
      </p:sp>
      <p:sp>
        <p:nvSpPr>
          <p:cNvPr id="53257" name="Oval 9"/>
          <p:cNvSpPr>
            <a:spLocks noChangeAspect="1" noChangeArrowheads="1"/>
          </p:cNvSpPr>
          <p:nvPr/>
        </p:nvSpPr>
        <p:spPr bwMode="auto">
          <a:xfrm>
            <a:off x="647700" y="2376488"/>
            <a:ext cx="3600450" cy="3600450"/>
          </a:xfrm>
          <a:prstGeom prst="ellipse">
            <a:avLst/>
          </a:prstGeom>
          <a:blipFill dpi="0" rotWithShape="0">
            <a:blip r:embed="rId2"/>
            <a:srcRect/>
            <a:stretch>
              <a:fillRect r="-265"/>
            </a:stretch>
          </a:blipFill>
          <a:ln w="158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91148" name="Oval 11"/>
          <p:cNvSpPr>
            <a:spLocks noChangeAspect="1" noChangeArrowheads="1"/>
          </p:cNvSpPr>
          <p:nvPr/>
        </p:nvSpPr>
        <p:spPr bwMode="auto">
          <a:xfrm>
            <a:off x="2089150" y="431800"/>
            <a:ext cx="1152525" cy="1150938"/>
          </a:xfrm>
          <a:prstGeom prst="ellipse">
            <a:avLst/>
          </a:prstGeom>
          <a:solidFill>
            <a:srgbClr val="FF66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3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4" name="Oval 5"/>
          <p:cNvSpPr>
            <a:spLocks noChangeAspect="1" noChangeArrowheads="1"/>
          </p:cNvSpPr>
          <p:nvPr/>
        </p:nvSpPr>
        <p:spPr bwMode="auto">
          <a:xfrm>
            <a:off x="-2016125" y="755650"/>
            <a:ext cx="3600450" cy="36004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5" name="Oval 11"/>
          <p:cNvSpPr>
            <a:spLocks noChangeAspect="1" noChangeArrowheads="1"/>
          </p:cNvSpPr>
          <p:nvPr/>
        </p:nvSpPr>
        <p:spPr bwMode="auto">
          <a:xfrm>
            <a:off x="8856663" y="53276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6" name="Oval 12"/>
          <p:cNvSpPr>
            <a:spLocks noChangeAspect="1" noChangeArrowheads="1"/>
          </p:cNvSpPr>
          <p:nvPr/>
        </p:nvSpPr>
        <p:spPr bwMode="auto">
          <a:xfrm>
            <a:off x="9864725" y="2447925"/>
            <a:ext cx="1223963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7" name="Oval 13"/>
          <p:cNvSpPr>
            <a:spLocks noChangeAspect="1" noChangeArrowheads="1"/>
          </p:cNvSpPr>
          <p:nvPr/>
        </p:nvSpPr>
        <p:spPr bwMode="auto">
          <a:xfrm>
            <a:off x="504825" y="792163"/>
            <a:ext cx="936625" cy="933450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8" name="Oval 14"/>
          <p:cNvSpPr>
            <a:spLocks noChangeAspect="1" noChangeArrowheads="1"/>
          </p:cNvSpPr>
          <p:nvPr/>
        </p:nvSpPr>
        <p:spPr bwMode="auto">
          <a:xfrm>
            <a:off x="5689600" y="5327650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9" name="Text Box 15"/>
          <p:cNvSpPr txBox="1">
            <a:spLocks noChangeArrowheads="1"/>
          </p:cNvSpPr>
          <p:nvPr/>
        </p:nvSpPr>
        <p:spPr bwMode="auto">
          <a:xfrm>
            <a:off x="1730375" y="344488"/>
            <a:ext cx="79914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ONZE </a:t>
            </a:r>
            <a:r>
              <a:rPr lang="nl-NL" sz="7200"/>
              <a:t>VOEDING</a:t>
            </a:r>
            <a:r>
              <a:rPr lang="nl-NL" sz="7200" b="0">
                <a:latin typeface="Arial Narrow" pitchFamily="34" charset="0"/>
              </a:rPr>
              <a:t> IS UIT BALANS</a:t>
            </a:r>
            <a:endParaRPr lang="nl-NL" sz="4400" b="0">
              <a:latin typeface="Arial Narrow" pitchFamily="34" charset="0"/>
            </a:endParaRPr>
          </a:p>
        </p:txBody>
      </p:sp>
      <p:sp>
        <p:nvSpPr>
          <p:cNvPr id="92170" name="Text Box 28"/>
          <p:cNvSpPr txBox="1">
            <a:spLocks noChangeArrowheads="1"/>
          </p:cNvSpPr>
          <p:nvPr/>
        </p:nvSpPr>
        <p:spPr bwMode="auto">
          <a:xfrm>
            <a:off x="2160588" y="2965450"/>
            <a:ext cx="698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3200" b="0"/>
              <a:t>‘Nederlanders eten te veel en niet gezond genoeg’</a:t>
            </a:r>
          </a:p>
        </p:txBody>
      </p:sp>
      <p:sp>
        <p:nvSpPr>
          <p:cNvPr id="92171" name="Text Box 29"/>
          <p:cNvSpPr txBox="1">
            <a:spLocks noChangeArrowheads="1"/>
          </p:cNvSpPr>
          <p:nvPr/>
        </p:nvSpPr>
        <p:spPr bwMode="auto">
          <a:xfrm>
            <a:off x="6634163" y="361950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b="0">
                <a:solidFill>
                  <a:srgbClr val="33CC33"/>
                </a:solidFill>
                <a:latin typeface="Arial Narrow" pitchFamily="34" charset="0"/>
              </a:rPr>
              <a:t>Bron: RIVM 2002</a:t>
            </a:r>
          </a:p>
        </p:txBody>
      </p:sp>
      <p:sp>
        <p:nvSpPr>
          <p:cNvPr id="92172" name="Oval 30"/>
          <p:cNvSpPr>
            <a:spLocks noChangeAspect="1" noChangeArrowheads="1"/>
          </p:cNvSpPr>
          <p:nvPr/>
        </p:nvSpPr>
        <p:spPr bwMode="auto">
          <a:xfrm>
            <a:off x="1223963" y="5184775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73" name="Text Box 31"/>
          <p:cNvSpPr txBox="1">
            <a:spLocks noChangeArrowheads="1"/>
          </p:cNvSpPr>
          <p:nvPr/>
        </p:nvSpPr>
        <p:spPr bwMode="auto">
          <a:xfrm>
            <a:off x="2216150" y="4244975"/>
            <a:ext cx="8945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4800"/>
              <a:t>‘VULLEN</a:t>
            </a:r>
            <a:r>
              <a:rPr lang="nl-NL" sz="3200" b="0"/>
              <a:t> in plaats van </a:t>
            </a:r>
            <a:r>
              <a:rPr lang="nl-NL" sz="4800" b="0"/>
              <a:t>VOEDEN’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spect="1" noChangeArrowheads="1"/>
          </p:cNvSpPr>
          <p:nvPr/>
        </p:nvSpPr>
        <p:spPr bwMode="auto">
          <a:xfrm>
            <a:off x="10298113" y="71438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87" name="Oval 3"/>
          <p:cNvSpPr>
            <a:spLocks noChangeAspect="1" noChangeArrowheads="1"/>
          </p:cNvSpPr>
          <p:nvPr/>
        </p:nvSpPr>
        <p:spPr bwMode="auto">
          <a:xfrm>
            <a:off x="2089150" y="52578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88" name="Oval 4"/>
          <p:cNvSpPr>
            <a:spLocks noChangeAspect="1" noChangeArrowheads="1"/>
          </p:cNvSpPr>
          <p:nvPr/>
        </p:nvSpPr>
        <p:spPr bwMode="auto">
          <a:xfrm>
            <a:off x="10585450" y="84772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89" name="Oval 5"/>
          <p:cNvSpPr>
            <a:spLocks noChangeAspect="1" noChangeArrowheads="1"/>
          </p:cNvSpPr>
          <p:nvPr/>
        </p:nvSpPr>
        <p:spPr bwMode="auto">
          <a:xfrm>
            <a:off x="-1169988" y="431800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5" name="Picture 3" descr="curva vermelha para baixo_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3600450"/>
            <a:ext cx="215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urva vermelha para baixo_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3671888"/>
            <a:ext cx="215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360363" y="2087563"/>
            <a:ext cx="2663825" cy="3959225"/>
            <a:chOff x="318" y="1179"/>
            <a:chExt cx="1678" cy="2494"/>
          </a:xfrm>
        </p:grpSpPr>
        <p:sp>
          <p:nvSpPr>
            <p:cNvPr id="93216" name="Rectangle 9"/>
            <p:cNvSpPr>
              <a:spLocks noChangeArrowheads="1"/>
            </p:cNvSpPr>
            <p:nvPr/>
          </p:nvSpPr>
          <p:spPr bwMode="auto">
            <a:xfrm>
              <a:off x="318" y="1179"/>
              <a:ext cx="1678" cy="24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3217" name="Text Box 10"/>
            <p:cNvSpPr txBox="1">
              <a:spLocks noChangeArrowheads="1"/>
            </p:cNvSpPr>
            <p:nvPr/>
          </p:nvSpPr>
          <p:spPr bwMode="auto">
            <a:xfrm>
              <a:off x="489" y="1223"/>
              <a:ext cx="1316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/>
              <a:r>
                <a:rPr lang="nl-NL" sz="3200">
                  <a:solidFill>
                    <a:schemeClr val="bg1"/>
                  </a:solidFill>
                  <a:latin typeface="Arial Narrow" pitchFamily="34" charset="0"/>
                </a:rPr>
                <a:t>TE VEEL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Vetten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Suiker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Zout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Koolhydraten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Alcohol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Medicijnen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Pesticiden 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Hormonen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8353425" y="2087563"/>
            <a:ext cx="2663825" cy="3959225"/>
            <a:chOff x="5262" y="1179"/>
            <a:chExt cx="1678" cy="2494"/>
          </a:xfrm>
        </p:grpSpPr>
        <p:sp>
          <p:nvSpPr>
            <p:cNvPr id="93214" name="Rectangle 12"/>
            <p:cNvSpPr>
              <a:spLocks noChangeArrowheads="1"/>
            </p:cNvSpPr>
            <p:nvPr/>
          </p:nvSpPr>
          <p:spPr bwMode="auto">
            <a:xfrm>
              <a:off x="5262" y="1179"/>
              <a:ext cx="1678" cy="249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3215" name="Text Box 13"/>
            <p:cNvSpPr txBox="1">
              <a:spLocks noChangeArrowheads="1"/>
            </p:cNvSpPr>
            <p:nvPr/>
          </p:nvSpPr>
          <p:spPr bwMode="auto">
            <a:xfrm>
              <a:off x="5443" y="1270"/>
              <a:ext cx="1316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/>
              <a:r>
                <a:rPr lang="nl-NL" altLang="nl-NL" sz="3200">
                  <a:solidFill>
                    <a:schemeClr val="bg1"/>
                  </a:solidFill>
                  <a:latin typeface="Arial Narrow" pitchFamily="34" charset="0"/>
                </a:rPr>
                <a:t>TE WEINIG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Vitamines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Mineralen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Proteïnen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Micronutriënten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Kruiden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Vezels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Water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Visolie</a:t>
              </a:r>
              <a:endParaRPr lang="nl-NL" sz="2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93194" name="Text Box 14"/>
          <p:cNvSpPr txBox="1">
            <a:spLocks noChangeArrowheads="1"/>
          </p:cNvSpPr>
          <p:nvPr/>
        </p:nvSpPr>
        <p:spPr bwMode="auto">
          <a:xfrm>
            <a:off x="1728788" y="184150"/>
            <a:ext cx="7991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4400" b="0">
                <a:latin typeface="Arial Narrow" pitchFamily="34" charset="0"/>
              </a:rPr>
              <a:t>ONZE </a:t>
            </a:r>
            <a:r>
              <a:rPr lang="nl-NL" sz="4400"/>
              <a:t>VOEDING</a:t>
            </a:r>
            <a:r>
              <a:rPr lang="nl-NL" sz="4400" b="0">
                <a:latin typeface="Arial Narrow" pitchFamily="34" charset="0"/>
              </a:rPr>
              <a:t> IS UIT BALANS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457575" y="3671888"/>
            <a:ext cx="4318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nl-NL"/>
          </a:p>
        </p:txBody>
      </p:sp>
      <p:pic>
        <p:nvPicPr>
          <p:cNvPr id="10" name="Picture 9" descr="curva vermelha para baixo_1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475" y="2519363"/>
            <a:ext cx="2159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urva vermelha para baixo_1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3950" y="2992438"/>
            <a:ext cx="2159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3863975" y="1944688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2800"/>
              <a:t>TE VEEL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5689600" y="4751388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2800"/>
              <a:t>TE WEINIG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3600450" y="3095625"/>
            <a:ext cx="412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2800"/>
              <a:t>VOEDING IN BALANS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439863" y="936625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3200" b="0">
                <a:latin typeface="Arial Narrow" pitchFamily="34" charset="0"/>
              </a:rPr>
              <a:t>Gevolgen van minder eten, crashdieet of intensief sporten</a:t>
            </a:r>
          </a:p>
        </p:txBody>
      </p:sp>
      <p:grpSp>
        <p:nvGrpSpPr>
          <p:cNvPr id="97302" name="Group 22"/>
          <p:cNvGrpSpPr>
            <a:grpSpLocks/>
          </p:cNvGrpSpPr>
          <p:nvPr/>
        </p:nvGrpSpPr>
        <p:grpSpPr bwMode="auto">
          <a:xfrm>
            <a:off x="8353425" y="2087563"/>
            <a:ext cx="2663825" cy="3959225"/>
            <a:chOff x="5262" y="1315"/>
            <a:chExt cx="1678" cy="2494"/>
          </a:xfrm>
        </p:grpSpPr>
        <p:grpSp>
          <p:nvGrpSpPr>
            <p:cNvPr id="93210" name="Group 23"/>
            <p:cNvGrpSpPr>
              <a:grpSpLocks/>
            </p:cNvGrpSpPr>
            <p:nvPr/>
          </p:nvGrpSpPr>
          <p:grpSpPr bwMode="auto">
            <a:xfrm>
              <a:off x="5262" y="1315"/>
              <a:ext cx="1678" cy="2494"/>
              <a:chOff x="5262" y="1179"/>
              <a:chExt cx="1678" cy="2494"/>
            </a:xfrm>
          </p:grpSpPr>
          <p:sp>
            <p:nvSpPr>
              <p:cNvPr id="93212" name="Rectangle 24"/>
              <p:cNvSpPr>
                <a:spLocks noChangeArrowheads="1"/>
              </p:cNvSpPr>
              <p:nvPr/>
            </p:nvSpPr>
            <p:spPr bwMode="auto">
              <a:xfrm>
                <a:off x="5262" y="1179"/>
                <a:ext cx="1678" cy="249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3213" name="Text Box 25"/>
              <p:cNvSpPr txBox="1">
                <a:spLocks noChangeArrowheads="1"/>
              </p:cNvSpPr>
              <p:nvPr/>
            </p:nvSpPr>
            <p:spPr bwMode="auto">
              <a:xfrm>
                <a:off x="5443" y="1270"/>
                <a:ext cx="1316" cy="2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028700"/>
                <a:r>
                  <a:rPr lang="nl-NL" altLang="nl-NL" sz="3200">
                    <a:solidFill>
                      <a:schemeClr val="bg1"/>
                    </a:solidFill>
                    <a:latin typeface="Arial Narrow" pitchFamily="34" charset="0"/>
                  </a:rPr>
                  <a:t>TE WEINIG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Vitamines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Mineralen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Proteïnen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Micronutriënten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Kruiden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Vezels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Water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Visolie</a:t>
                </a:r>
                <a:endParaRPr lang="nl-NL" sz="2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93211" name="Text Box 26"/>
            <p:cNvSpPr txBox="1">
              <a:spLocks noChangeArrowheads="1"/>
            </p:cNvSpPr>
            <p:nvPr/>
          </p:nvSpPr>
          <p:spPr bwMode="auto">
            <a:xfrm>
              <a:off x="5307" y="1422"/>
              <a:ext cx="1588" cy="32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nl-NL" sz="2800">
                  <a:solidFill>
                    <a:schemeClr val="bg1"/>
                  </a:solidFill>
                </a:rPr>
                <a:t>NOG MINDER</a:t>
              </a:r>
            </a:p>
          </p:txBody>
        </p:sp>
      </p:grpSp>
      <p:grpSp>
        <p:nvGrpSpPr>
          <p:cNvPr id="97307" name="Group 27"/>
          <p:cNvGrpSpPr>
            <a:grpSpLocks/>
          </p:cNvGrpSpPr>
          <p:nvPr/>
        </p:nvGrpSpPr>
        <p:grpSpPr bwMode="auto">
          <a:xfrm>
            <a:off x="360363" y="2087563"/>
            <a:ext cx="2663825" cy="3959225"/>
            <a:chOff x="182" y="1769"/>
            <a:chExt cx="1678" cy="2494"/>
          </a:xfrm>
        </p:grpSpPr>
        <p:grpSp>
          <p:nvGrpSpPr>
            <p:cNvPr id="93206" name="Group 28"/>
            <p:cNvGrpSpPr>
              <a:grpSpLocks/>
            </p:cNvGrpSpPr>
            <p:nvPr/>
          </p:nvGrpSpPr>
          <p:grpSpPr bwMode="auto">
            <a:xfrm>
              <a:off x="182" y="1769"/>
              <a:ext cx="1678" cy="2494"/>
              <a:chOff x="318" y="1179"/>
              <a:chExt cx="1678" cy="2494"/>
            </a:xfrm>
          </p:grpSpPr>
          <p:sp>
            <p:nvSpPr>
              <p:cNvPr id="93208" name="Rectangle 29"/>
              <p:cNvSpPr>
                <a:spLocks noChangeArrowheads="1"/>
              </p:cNvSpPr>
              <p:nvPr/>
            </p:nvSpPr>
            <p:spPr bwMode="auto">
              <a:xfrm>
                <a:off x="318" y="1179"/>
                <a:ext cx="1678" cy="24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3209" name="Text Box 30"/>
              <p:cNvSpPr txBox="1">
                <a:spLocks noChangeArrowheads="1"/>
              </p:cNvSpPr>
              <p:nvPr/>
            </p:nvSpPr>
            <p:spPr bwMode="auto">
              <a:xfrm>
                <a:off x="489" y="1223"/>
                <a:ext cx="1316" cy="2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028700"/>
                <a:r>
                  <a:rPr lang="nl-NL" sz="3200">
                    <a:solidFill>
                      <a:schemeClr val="bg1"/>
                    </a:solidFill>
                    <a:latin typeface="Arial Narrow" pitchFamily="34" charset="0"/>
                  </a:rPr>
                  <a:t>TE VEEL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Vetten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Suiker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Zout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Koolhydraten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Alcohol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Medicijnen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Pesticiden 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Hormonen</a:t>
                </a:r>
              </a:p>
            </p:txBody>
          </p:sp>
        </p:grpSp>
        <p:sp>
          <p:nvSpPr>
            <p:cNvPr id="93207" name="Text Box 31"/>
            <p:cNvSpPr txBox="1">
              <a:spLocks noChangeArrowheads="1"/>
            </p:cNvSpPr>
            <p:nvPr/>
          </p:nvSpPr>
          <p:spPr bwMode="auto">
            <a:xfrm>
              <a:off x="272" y="1814"/>
              <a:ext cx="1498" cy="3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nl-NL" sz="3200">
                  <a:solidFill>
                    <a:schemeClr val="bg1"/>
                  </a:solidFill>
                </a:rPr>
                <a:t>MINDER</a:t>
              </a:r>
            </a:p>
          </p:txBody>
        </p:sp>
      </p:grpSp>
      <p:sp>
        <p:nvSpPr>
          <p:cNvPr id="93204" name="Oval 32"/>
          <p:cNvSpPr>
            <a:spLocks noChangeAspect="1" noChangeArrowheads="1"/>
          </p:cNvSpPr>
          <p:nvPr/>
        </p:nvSpPr>
        <p:spPr bwMode="auto">
          <a:xfrm>
            <a:off x="360363" y="287338"/>
            <a:ext cx="863600" cy="862012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205" name="Oval 33"/>
          <p:cNvSpPr>
            <a:spLocks noChangeAspect="1" noChangeArrowheads="1"/>
          </p:cNvSpPr>
          <p:nvPr/>
        </p:nvSpPr>
        <p:spPr bwMode="auto">
          <a:xfrm>
            <a:off x="4392613" y="5545138"/>
            <a:ext cx="576262" cy="574675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7300" grpId="0"/>
      <p:bldP spid="97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1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2" name="Oval 4"/>
          <p:cNvSpPr>
            <a:spLocks noChangeAspect="1" noChangeArrowheads="1"/>
          </p:cNvSpPr>
          <p:nvPr/>
        </p:nvSpPr>
        <p:spPr bwMode="auto">
          <a:xfrm>
            <a:off x="10369550" y="46799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3" name="Oval 5"/>
          <p:cNvSpPr>
            <a:spLocks noChangeAspect="1" noChangeArrowheads="1"/>
          </p:cNvSpPr>
          <p:nvPr/>
        </p:nvSpPr>
        <p:spPr bwMode="auto">
          <a:xfrm>
            <a:off x="-2447925" y="-1655763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4" name="Oval 6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FF66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2952750" y="287338"/>
            <a:ext cx="72009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ONZE </a:t>
            </a:r>
            <a:r>
              <a:rPr lang="nl-NL" sz="7200"/>
              <a:t>VOEDING</a:t>
            </a:r>
            <a:r>
              <a:rPr lang="nl-NL" sz="7200" b="0">
                <a:latin typeface="Arial Narrow" pitchFamily="34" charset="0"/>
              </a:rPr>
              <a:t> IS VERANDERD</a:t>
            </a:r>
          </a:p>
        </p:txBody>
      </p:sp>
      <p:sp>
        <p:nvSpPr>
          <p:cNvPr id="94216" name="Oval 10"/>
          <p:cNvSpPr>
            <a:spLocks noChangeAspect="1" noChangeArrowheads="1"/>
          </p:cNvSpPr>
          <p:nvPr/>
        </p:nvSpPr>
        <p:spPr bwMode="auto">
          <a:xfrm>
            <a:off x="1296988" y="719138"/>
            <a:ext cx="1008062" cy="1004887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94217" name="Group 11"/>
          <p:cNvGrpSpPr>
            <a:grpSpLocks/>
          </p:cNvGrpSpPr>
          <p:nvPr/>
        </p:nvGrpSpPr>
        <p:grpSpPr bwMode="auto">
          <a:xfrm>
            <a:off x="2016125" y="2735263"/>
            <a:ext cx="3455988" cy="2232025"/>
            <a:chOff x="339" y="1253"/>
            <a:chExt cx="2677" cy="1825"/>
          </a:xfrm>
        </p:grpSpPr>
        <p:pic>
          <p:nvPicPr>
            <p:cNvPr id="94221" name="Picture 12" descr="Onze voeding bevat niet genoeg vitamines"/>
            <p:cNvPicPr>
              <a:picLocks noChangeAspect="1" noChangeArrowheads="1"/>
            </p:cNvPicPr>
            <p:nvPr/>
          </p:nvPicPr>
          <p:blipFill>
            <a:blip r:embed="rId2"/>
            <a:srcRect t="55331" b="18791"/>
            <a:stretch>
              <a:fillRect/>
            </a:stretch>
          </p:blipFill>
          <p:spPr bwMode="auto">
            <a:xfrm>
              <a:off x="339" y="1906"/>
              <a:ext cx="2677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22" name="Picture 13" descr="Onze voeding bevat niet genoeg vitamines"/>
            <p:cNvPicPr>
              <a:picLocks noChangeAspect="1" noChangeArrowheads="1"/>
            </p:cNvPicPr>
            <p:nvPr/>
          </p:nvPicPr>
          <p:blipFill>
            <a:blip r:embed="rId2"/>
            <a:srcRect t="4176" b="81432"/>
            <a:stretch>
              <a:fillRect/>
            </a:stretch>
          </p:blipFill>
          <p:spPr bwMode="auto">
            <a:xfrm>
              <a:off x="339" y="1253"/>
              <a:ext cx="2677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4218" name="Picture 14" descr="1013899_10201057882482184_716922859_n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337300" y="2663825"/>
            <a:ext cx="28813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Text Box 14"/>
          <p:cNvSpPr txBox="1">
            <a:spLocks noChangeArrowheads="1"/>
          </p:cNvSpPr>
          <p:nvPr/>
        </p:nvSpPr>
        <p:spPr bwMode="auto">
          <a:xfrm>
            <a:off x="1439863" y="5111750"/>
            <a:ext cx="8424862" cy="9461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0">
                <a:solidFill>
                  <a:schemeClr val="bg1"/>
                </a:solidFill>
              </a:rPr>
              <a:t>Meer dan 98% van de bevolking krijgt onvoldoende vitamines en mineralen binnen*</a:t>
            </a:r>
          </a:p>
        </p:txBody>
      </p:sp>
      <p:sp>
        <p:nvSpPr>
          <p:cNvPr id="94220" name="Text Box 15"/>
          <p:cNvSpPr txBox="1">
            <a:spLocks noChangeArrowheads="1"/>
          </p:cNvSpPr>
          <p:nvPr/>
        </p:nvSpPr>
        <p:spPr bwMode="auto">
          <a:xfrm>
            <a:off x="7273925" y="5761038"/>
            <a:ext cx="259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200" b="0"/>
              <a:t>*Bron: RIVM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/>
          <p:cNvSpPr>
            <a:spLocks noChangeAspect="1" noChangeArrowheads="1"/>
          </p:cNvSpPr>
          <p:nvPr/>
        </p:nvSpPr>
        <p:spPr bwMode="auto">
          <a:xfrm>
            <a:off x="6840538" y="1871663"/>
            <a:ext cx="4105275" cy="4105275"/>
          </a:xfrm>
          <a:prstGeom prst="ellipse">
            <a:avLst/>
          </a:prstGeom>
          <a:solidFill>
            <a:schemeClr val="bg1"/>
          </a:solidFill>
          <a:ln w="158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3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4" name="Oval 4"/>
          <p:cNvSpPr>
            <a:spLocks noChangeAspect="1" noChangeArrowheads="1"/>
          </p:cNvSpPr>
          <p:nvPr/>
        </p:nvSpPr>
        <p:spPr bwMode="auto">
          <a:xfrm>
            <a:off x="9648825" y="-1512888"/>
            <a:ext cx="2808288" cy="280352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84325" y="3240088"/>
            <a:ext cx="49688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Inner Scan</a:t>
            </a:r>
          </a:p>
          <a:p>
            <a:pPr algn="r"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Body Composition</a:t>
            </a:r>
            <a:r>
              <a:rPr lang="nl-NL" sz="4400" b="0">
                <a:solidFill>
                  <a:schemeClr val="bg1"/>
                </a:solidFill>
              </a:rPr>
              <a:t> </a:t>
            </a:r>
            <a:endParaRPr lang="nl-NL" sz="4400" b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6806" name="Oval 13"/>
          <p:cNvSpPr>
            <a:spLocks noChangeAspect="1" noChangeArrowheads="1"/>
          </p:cNvSpPr>
          <p:nvPr/>
        </p:nvSpPr>
        <p:spPr bwMode="auto">
          <a:xfrm>
            <a:off x="9793288" y="576263"/>
            <a:ext cx="720725" cy="71913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7" name="Oval 14"/>
          <p:cNvSpPr>
            <a:spLocks noChangeAspect="1" noChangeArrowheads="1"/>
          </p:cNvSpPr>
          <p:nvPr/>
        </p:nvSpPr>
        <p:spPr bwMode="auto">
          <a:xfrm>
            <a:off x="-3240088" y="2087563"/>
            <a:ext cx="4410076" cy="44100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8" name="Oval 15"/>
          <p:cNvSpPr>
            <a:spLocks noChangeAspect="1" noChangeArrowheads="1"/>
          </p:cNvSpPr>
          <p:nvPr/>
        </p:nvSpPr>
        <p:spPr bwMode="auto">
          <a:xfrm>
            <a:off x="3744913" y="5400675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730375" y="742950"/>
            <a:ext cx="7775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sz="6000" b="0">
                <a:solidFill>
                  <a:schemeClr val="bg1"/>
                </a:solidFill>
                <a:latin typeface="Arial Narrow" pitchFamily="34" charset="0"/>
              </a:rPr>
              <a:t>WAT HEBBEN WE  </a:t>
            </a:r>
          </a:p>
          <a:p>
            <a:pPr defTabSz="1028700">
              <a:defRPr/>
            </a:pPr>
            <a:r>
              <a:rPr lang="nl-NL" sz="6000">
                <a:solidFill>
                  <a:schemeClr val="bg1"/>
                </a:solidFill>
                <a:latin typeface="Arial Narrow" pitchFamily="34" charset="0"/>
              </a:rPr>
              <a:t>GEMETEN</a:t>
            </a:r>
            <a:r>
              <a:rPr lang="nl-NL" sz="6000" b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76810" name="Oval 9"/>
          <p:cNvSpPr>
            <a:spLocks noChangeAspect="1" noChangeArrowheads="1"/>
          </p:cNvSpPr>
          <p:nvPr/>
        </p:nvSpPr>
        <p:spPr bwMode="auto">
          <a:xfrm>
            <a:off x="360363" y="4248150"/>
            <a:ext cx="1223962" cy="122078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7681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263" y="2474913"/>
            <a:ext cx="256222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spect="1" noChangeArrowheads="1"/>
          </p:cNvSpPr>
          <p:nvPr/>
        </p:nvSpPr>
        <p:spPr bwMode="auto">
          <a:xfrm>
            <a:off x="8856663" y="2376488"/>
            <a:ext cx="8207375" cy="82073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5" name="Oval 3"/>
          <p:cNvSpPr>
            <a:spLocks noChangeAspect="1" noChangeArrowheads="1"/>
          </p:cNvSpPr>
          <p:nvPr/>
        </p:nvSpPr>
        <p:spPr bwMode="auto">
          <a:xfrm>
            <a:off x="4105275" y="4679950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6" name="Oval 4"/>
          <p:cNvSpPr>
            <a:spLocks noChangeAspect="1" noChangeArrowheads="1"/>
          </p:cNvSpPr>
          <p:nvPr/>
        </p:nvSpPr>
        <p:spPr bwMode="auto">
          <a:xfrm>
            <a:off x="576263" y="1295400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7" name="Oval 5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8" name="Oval 6"/>
          <p:cNvSpPr>
            <a:spLocks noChangeAspect="1" noChangeArrowheads="1"/>
          </p:cNvSpPr>
          <p:nvPr/>
        </p:nvSpPr>
        <p:spPr bwMode="auto">
          <a:xfrm>
            <a:off x="288925" y="439261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9" name="Oval 9"/>
          <p:cNvSpPr>
            <a:spLocks noChangeAspect="1" noChangeArrowheads="1"/>
          </p:cNvSpPr>
          <p:nvPr/>
        </p:nvSpPr>
        <p:spPr bwMode="auto">
          <a:xfrm>
            <a:off x="720725" y="5111750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76263" y="312738"/>
            <a:ext cx="102250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MOGELIJKE</a:t>
            </a:r>
            <a:r>
              <a:rPr lang="nl-NL" sz="7200">
                <a:latin typeface="Arial Narrow" pitchFamily="34" charset="0"/>
              </a:rPr>
              <a:t> GEVOLGEN</a:t>
            </a:r>
            <a:endParaRPr lang="nl-NL" sz="4800" b="0">
              <a:latin typeface="Arial Narrow" pitchFamily="34" charset="0"/>
            </a:endParaRPr>
          </a:p>
        </p:txBody>
      </p:sp>
      <p:sp>
        <p:nvSpPr>
          <p:cNvPr id="61449" name="Oval 9"/>
          <p:cNvSpPr>
            <a:spLocks noChangeAspect="1" noChangeArrowheads="1"/>
          </p:cNvSpPr>
          <p:nvPr/>
        </p:nvSpPr>
        <p:spPr bwMode="auto">
          <a:xfrm>
            <a:off x="7129463" y="1944688"/>
            <a:ext cx="3673475" cy="3673475"/>
          </a:xfrm>
          <a:prstGeom prst="ellipse">
            <a:avLst/>
          </a:prstGeom>
          <a:blipFill dpi="0" rotWithShape="0">
            <a:blip r:embed="rId2"/>
            <a:srcRect/>
            <a:stretch>
              <a:fillRect r="-260"/>
            </a:stretch>
          </a:blipFill>
          <a:ln w="158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1889125" y="1871663"/>
            <a:ext cx="51673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Overgewicht/ondergewicht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Vermoeidheid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Snack/snoep behoefte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Slecht/onrustig slapen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Slechte spijsvertering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Voedingsgerelateerde klachten</a:t>
            </a:r>
          </a:p>
        </p:txBody>
      </p:sp>
      <p:sp>
        <p:nvSpPr>
          <p:cNvPr id="95245" name="Oval 12"/>
          <p:cNvSpPr>
            <a:spLocks noChangeAspect="1" noChangeArrowheads="1"/>
          </p:cNvSpPr>
          <p:nvPr/>
        </p:nvSpPr>
        <p:spPr bwMode="auto">
          <a:xfrm>
            <a:off x="5832475" y="540067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spect="1" noChangeArrowheads="1"/>
          </p:cNvSpPr>
          <p:nvPr/>
        </p:nvSpPr>
        <p:spPr bwMode="auto">
          <a:xfrm>
            <a:off x="10585450" y="503238"/>
            <a:ext cx="6478588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59" name="Oval 3"/>
          <p:cNvSpPr>
            <a:spLocks noChangeAspect="1" noChangeArrowheads="1"/>
          </p:cNvSpPr>
          <p:nvPr/>
        </p:nvSpPr>
        <p:spPr bwMode="auto">
          <a:xfrm>
            <a:off x="-1557338" y="-215900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0" name="Oval 5"/>
          <p:cNvSpPr>
            <a:spLocks noChangeAspect="1" noChangeArrowheads="1"/>
          </p:cNvSpPr>
          <p:nvPr/>
        </p:nvSpPr>
        <p:spPr bwMode="auto">
          <a:xfrm>
            <a:off x="10225088" y="3819525"/>
            <a:ext cx="863600" cy="860425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0" y="215900"/>
            <a:ext cx="1152207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EET JIJ VOLGENS DE </a:t>
            </a:r>
            <a:r>
              <a:rPr lang="nl-NL" sz="7200">
                <a:latin typeface="Arial Narrow" pitchFamily="34" charset="0"/>
              </a:rPr>
              <a:t>NORM</a:t>
            </a:r>
            <a:r>
              <a:rPr lang="nl-NL" sz="7200" b="0">
                <a:latin typeface="Arial Narrow" pitchFamily="34" charset="0"/>
              </a:rPr>
              <a:t>?</a:t>
            </a:r>
          </a:p>
        </p:txBody>
      </p:sp>
      <p:sp>
        <p:nvSpPr>
          <p:cNvPr id="96262" name="Oval 34"/>
          <p:cNvSpPr>
            <a:spLocks noChangeAspect="1" noChangeArrowheads="1"/>
          </p:cNvSpPr>
          <p:nvPr/>
        </p:nvSpPr>
        <p:spPr bwMode="auto">
          <a:xfrm>
            <a:off x="576263" y="51117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3" name="Text Box 65"/>
          <p:cNvSpPr txBox="1">
            <a:spLocks noChangeArrowheads="1"/>
          </p:cNvSpPr>
          <p:nvPr/>
        </p:nvSpPr>
        <p:spPr bwMode="auto">
          <a:xfrm>
            <a:off x="431800" y="1427163"/>
            <a:ext cx="108013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Minstens 250 gram groente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Minimaal 2 stuks fruit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4 - 8 volkoren bruine boterhammen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4 - 5 opscheplepels volkoren graanproducten of kleine aardappelen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1 portie vis (1x per week) / peulvruchten / vlees 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2 – 3 porties zuivel + 40 gram kaas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25 gram ongezouten noten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1,5 – 2 liter vocht (bij voorkeur water en dagelijks 3 koppen thee)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sz="3200" b="0">
                <a:latin typeface="Arial Narrow" pitchFamily="34" charset="0"/>
              </a:rPr>
              <a:t> Eet meer plantaardige voeding en minder dierlijk</a:t>
            </a:r>
          </a:p>
        </p:txBody>
      </p:sp>
      <p:sp>
        <p:nvSpPr>
          <p:cNvPr id="96264" name="Rechthoek 6"/>
          <p:cNvSpPr>
            <a:spLocks noChangeArrowheads="1"/>
          </p:cNvSpPr>
          <p:nvPr/>
        </p:nvSpPr>
        <p:spPr bwMode="auto">
          <a:xfrm>
            <a:off x="4822825" y="1263650"/>
            <a:ext cx="6194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altLang="nl-NL" sz="1800" b="0">
                <a:solidFill>
                  <a:srgbClr val="33CC33"/>
                </a:solidFill>
                <a:latin typeface="Arial Narrow" pitchFamily="34" charset="0"/>
                <a:ea typeface="MS PGothic" pitchFamily="34" charset="-128"/>
              </a:rPr>
              <a:t>Bron: Voedingscentrum </a:t>
            </a:r>
          </a:p>
        </p:txBody>
      </p:sp>
      <p:sp>
        <p:nvSpPr>
          <p:cNvPr id="96265" name="Oval 67"/>
          <p:cNvSpPr>
            <a:spLocks noChangeAspect="1" noChangeArrowheads="1"/>
          </p:cNvSpPr>
          <p:nvPr/>
        </p:nvSpPr>
        <p:spPr bwMode="auto">
          <a:xfrm>
            <a:off x="10656888" y="1871663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3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4" name="Oval 4"/>
          <p:cNvSpPr>
            <a:spLocks noChangeAspect="1" noChangeArrowheads="1"/>
          </p:cNvSpPr>
          <p:nvPr/>
        </p:nvSpPr>
        <p:spPr bwMode="auto">
          <a:xfrm>
            <a:off x="360363" y="5256213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5" name="Oval 5"/>
          <p:cNvSpPr>
            <a:spLocks noChangeAspect="1" noChangeArrowheads="1"/>
          </p:cNvSpPr>
          <p:nvPr/>
        </p:nvSpPr>
        <p:spPr bwMode="auto">
          <a:xfrm>
            <a:off x="-1169988" y="2087563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6" name="Oval 6"/>
          <p:cNvSpPr>
            <a:spLocks noChangeAspect="1" noChangeArrowheads="1"/>
          </p:cNvSpPr>
          <p:nvPr/>
        </p:nvSpPr>
        <p:spPr bwMode="auto">
          <a:xfrm>
            <a:off x="9505950" y="540067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7" name="Oval 8"/>
          <p:cNvSpPr>
            <a:spLocks noChangeAspect="1" noChangeArrowheads="1"/>
          </p:cNvSpPr>
          <p:nvPr/>
        </p:nvSpPr>
        <p:spPr bwMode="auto">
          <a:xfrm>
            <a:off x="10225088" y="381635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8" name="Oval 9"/>
          <p:cNvSpPr>
            <a:spLocks noChangeAspect="1" noChangeArrowheads="1"/>
          </p:cNvSpPr>
          <p:nvPr/>
        </p:nvSpPr>
        <p:spPr bwMode="auto">
          <a:xfrm>
            <a:off x="360363" y="1800225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9" name="AutoShape 11"/>
          <p:cNvSpPr>
            <a:spLocks noChangeArrowheads="1"/>
          </p:cNvSpPr>
          <p:nvPr/>
        </p:nvSpPr>
        <p:spPr bwMode="auto">
          <a:xfrm>
            <a:off x="5256213" y="1871663"/>
            <a:ext cx="4968875" cy="38163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90" name="Text Box 13"/>
          <p:cNvSpPr txBox="1">
            <a:spLocks noChangeArrowheads="1"/>
          </p:cNvSpPr>
          <p:nvPr/>
        </p:nvSpPr>
        <p:spPr bwMode="auto">
          <a:xfrm>
            <a:off x="6696075" y="2214563"/>
            <a:ext cx="2089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Vitamines</a:t>
            </a:r>
          </a:p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Mineralen</a:t>
            </a:r>
          </a:p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Proteïnen</a:t>
            </a:r>
          </a:p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Micronutriënten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Kruiden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Vezels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Water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Visolie</a:t>
            </a:r>
            <a:endParaRPr lang="nl-NL" sz="2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7291" name="AutoShape 15"/>
          <p:cNvSpPr>
            <a:spLocks noChangeArrowheads="1"/>
          </p:cNvSpPr>
          <p:nvPr/>
        </p:nvSpPr>
        <p:spPr bwMode="auto">
          <a:xfrm rot="10800000">
            <a:off x="1008063" y="1871663"/>
            <a:ext cx="4968875" cy="38163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92" name="Text Box 16"/>
          <p:cNvSpPr txBox="1">
            <a:spLocks noChangeArrowheads="1"/>
          </p:cNvSpPr>
          <p:nvPr/>
        </p:nvSpPr>
        <p:spPr bwMode="auto">
          <a:xfrm>
            <a:off x="2447925" y="2016125"/>
            <a:ext cx="2089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Vetten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Suiker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Zout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Koolhydraten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Alcohol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Medicijnen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Pesticiden 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Hormonen</a:t>
            </a:r>
          </a:p>
        </p:txBody>
      </p:sp>
      <p:sp>
        <p:nvSpPr>
          <p:cNvPr id="97293" name="Text Box 17"/>
          <p:cNvSpPr txBox="1">
            <a:spLocks noChangeArrowheads="1"/>
          </p:cNvSpPr>
          <p:nvPr/>
        </p:nvSpPr>
        <p:spPr bwMode="auto">
          <a:xfrm>
            <a:off x="103188" y="260350"/>
            <a:ext cx="11306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6600" b="0">
                <a:latin typeface="Arial Narrow" pitchFamily="34" charset="0"/>
              </a:rPr>
              <a:t>BRENG </a:t>
            </a:r>
            <a:r>
              <a:rPr lang="nl-NL" sz="6600">
                <a:latin typeface="Arial Narrow" pitchFamily="34" charset="0"/>
              </a:rPr>
              <a:t>BALANS</a:t>
            </a:r>
            <a:r>
              <a:rPr lang="nl-NL" sz="6600" b="0">
                <a:latin typeface="Arial Narrow" pitchFamily="34" charset="0"/>
              </a:rPr>
              <a:t> IN JE VOEDING!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07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08" name="Oval 4"/>
          <p:cNvSpPr>
            <a:spLocks noChangeAspect="1" noChangeArrowheads="1"/>
          </p:cNvSpPr>
          <p:nvPr/>
        </p:nvSpPr>
        <p:spPr bwMode="auto">
          <a:xfrm>
            <a:off x="6121400" y="4968875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09" name="Oval 5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10" name="Oval 6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11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2881313" y="647700"/>
            <a:ext cx="6767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MAKKELIJKER GEZEGD DAN GEDAAN!</a:t>
            </a:r>
          </a:p>
        </p:txBody>
      </p:sp>
      <p:sp>
        <p:nvSpPr>
          <p:cNvPr id="98313" name="Oval 9" descr="makkelijk gezegd"/>
          <p:cNvSpPr>
            <a:spLocks noChangeAspect="1" noChangeArrowheads="1"/>
          </p:cNvSpPr>
          <p:nvPr/>
        </p:nvSpPr>
        <p:spPr bwMode="auto">
          <a:xfrm>
            <a:off x="504825" y="2447925"/>
            <a:ext cx="3673475" cy="3673475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  <p:sp>
        <p:nvSpPr>
          <p:cNvPr id="98314" name="Oval 10"/>
          <p:cNvSpPr>
            <a:spLocks noChangeAspect="1" noChangeArrowheads="1"/>
          </p:cNvSpPr>
          <p:nvPr/>
        </p:nvSpPr>
        <p:spPr bwMode="auto">
          <a:xfrm>
            <a:off x="792163" y="57626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1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2" name="Oval 4"/>
          <p:cNvSpPr>
            <a:spLocks noChangeAspect="1" noChangeArrowheads="1"/>
          </p:cNvSpPr>
          <p:nvPr/>
        </p:nvSpPr>
        <p:spPr bwMode="auto">
          <a:xfrm>
            <a:off x="576263" y="53276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3" name="Oval 5"/>
          <p:cNvSpPr>
            <a:spLocks noChangeAspect="1" noChangeArrowheads="1"/>
          </p:cNvSpPr>
          <p:nvPr/>
        </p:nvSpPr>
        <p:spPr bwMode="auto">
          <a:xfrm>
            <a:off x="-2495550" y="792163"/>
            <a:ext cx="3402013" cy="340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4" name="Oval 8"/>
          <p:cNvSpPr>
            <a:spLocks noChangeAspect="1" noChangeArrowheads="1"/>
          </p:cNvSpPr>
          <p:nvPr/>
        </p:nvSpPr>
        <p:spPr bwMode="auto">
          <a:xfrm>
            <a:off x="10585450" y="8636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5" name="Oval 9"/>
          <p:cNvSpPr>
            <a:spLocks noChangeAspect="1" noChangeArrowheads="1"/>
          </p:cNvSpPr>
          <p:nvPr/>
        </p:nvSpPr>
        <p:spPr bwMode="auto">
          <a:xfrm>
            <a:off x="360363" y="165576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792163" y="287338"/>
            <a:ext cx="8712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HERBALIFE KAN OOK </a:t>
            </a:r>
            <a:r>
              <a:rPr lang="nl-NL" sz="7200"/>
              <a:t>JOU</a:t>
            </a:r>
            <a:r>
              <a:rPr lang="nl-NL" sz="7200" b="0">
                <a:latin typeface="Arial Narrow" pitchFamily="34" charset="0"/>
              </a:rPr>
              <a:t> HELPEN!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1568450" y="3024188"/>
            <a:ext cx="619283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</a:t>
            </a:r>
            <a:r>
              <a:rPr lang="nl-NL" sz="3200"/>
              <a:t>GEEN</a:t>
            </a:r>
            <a:r>
              <a:rPr lang="nl-NL" sz="3200" b="0">
                <a:latin typeface="Arial Narrow" pitchFamily="34" charset="0"/>
              </a:rPr>
              <a:t> KUUR OF DIEET</a:t>
            </a:r>
          </a:p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DAGELIJKSE </a:t>
            </a:r>
            <a:r>
              <a:rPr lang="nl-NL" sz="3200"/>
              <a:t>AANVULLING</a:t>
            </a:r>
          </a:p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</a:t>
            </a:r>
            <a:r>
              <a:rPr lang="nl-NL" sz="3200"/>
              <a:t>BALANS</a:t>
            </a:r>
            <a:r>
              <a:rPr lang="nl-NL" sz="3200" b="0">
                <a:latin typeface="Arial Narrow" pitchFamily="34" charset="0"/>
              </a:rPr>
              <a:t> IN JE VOEDING</a:t>
            </a:r>
          </a:p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MAKKELIJK - TRENDY - LEKKER</a:t>
            </a:r>
          </a:p>
        </p:txBody>
      </p:sp>
      <p:sp>
        <p:nvSpPr>
          <p:cNvPr id="99338" name="Oval 12" descr="shakes"/>
          <p:cNvSpPr>
            <a:spLocks noChangeAspect="1" noChangeArrowheads="1"/>
          </p:cNvSpPr>
          <p:nvPr/>
        </p:nvSpPr>
        <p:spPr bwMode="auto">
          <a:xfrm>
            <a:off x="7848600" y="2808288"/>
            <a:ext cx="3097213" cy="3097212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2"/>
          <p:cNvSpPr>
            <a:spLocks noChangeAspect="1" noChangeArrowheads="1"/>
          </p:cNvSpPr>
          <p:nvPr/>
        </p:nvSpPr>
        <p:spPr bwMode="auto">
          <a:xfrm>
            <a:off x="10082213" y="23034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5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6" name="Oval 4"/>
          <p:cNvSpPr>
            <a:spLocks noChangeAspect="1" noChangeArrowheads="1"/>
          </p:cNvSpPr>
          <p:nvPr/>
        </p:nvSpPr>
        <p:spPr bwMode="auto">
          <a:xfrm>
            <a:off x="-2232025" y="3890963"/>
            <a:ext cx="4824413" cy="48148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7" name="Oval 5"/>
          <p:cNvSpPr>
            <a:spLocks noChangeAspect="1" noChangeArrowheads="1"/>
          </p:cNvSpPr>
          <p:nvPr/>
        </p:nvSpPr>
        <p:spPr bwMode="auto">
          <a:xfrm>
            <a:off x="-2016125" y="-1512888"/>
            <a:ext cx="3600450" cy="36004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8" name="Oval 6"/>
          <p:cNvSpPr>
            <a:spLocks noChangeAspect="1" noChangeArrowheads="1"/>
          </p:cNvSpPr>
          <p:nvPr/>
        </p:nvSpPr>
        <p:spPr bwMode="auto">
          <a:xfrm>
            <a:off x="9721850" y="439261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9" name="Oval 7"/>
          <p:cNvSpPr>
            <a:spLocks noChangeAspect="1" noChangeArrowheads="1"/>
          </p:cNvSpPr>
          <p:nvPr/>
        </p:nvSpPr>
        <p:spPr bwMode="auto">
          <a:xfrm>
            <a:off x="7056438" y="4968875"/>
            <a:ext cx="1223962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60" name="Oval 8"/>
          <p:cNvSpPr>
            <a:spLocks noChangeAspect="1" noChangeArrowheads="1"/>
          </p:cNvSpPr>
          <p:nvPr/>
        </p:nvSpPr>
        <p:spPr bwMode="auto">
          <a:xfrm>
            <a:off x="1079500" y="287338"/>
            <a:ext cx="936625" cy="933450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720725" y="215900"/>
            <a:ext cx="1015206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ERVAAR ZELF HOE </a:t>
            </a:r>
            <a:r>
              <a:rPr lang="nl-NL" sz="7200"/>
              <a:t>MAKKELIJK</a:t>
            </a:r>
            <a:r>
              <a:rPr lang="nl-NL" sz="7200" b="0">
                <a:latin typeface="Arial Narrow" pitchFamily="34" charset="0"/>
              </a:rPr>
              <a:t> HET IS    met een TRY-OUT PAKKET!</a:t>
            </a:r>
            <a:endParaRPr lang="nl-NL" sz="4400" b="0">
              <a:latin typeface="Arial Narrow" pitchFamily="34" charset="0"/>
            </a:endParaRPr>
          </a:p>
        </p:txBody>
      </p:sp>
      <p:pic>
        <p:nvPicPr>
          <p:cNvPr id="100362" name="Picture 11" descr="hbl_3dto-proefpakket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3744913"/>
            <a:ext cx="41036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val 2"/>
          <p:cNvSpPr>
            <a:spLocks noChangeAspect="1" noChangeArrowheads="1"/>
          </p:cNvSpPr>
          <p:nvPr/>
        </p:nvSpPr>
        <p:spPr bwMode="auto">
          <a:xfrm>
            <a:off x="10082213" y="172720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1379" name="Oval 3"/>
          <p:cNvSpPr>
            <a:spLocks noChangeAspect="1" noChangeArrowheads="1"/>
          </p:cNvSpPr>
          <p:nvPr/>
        </p:nvSpPr>
        <p:spPr bwMode="auto">
          <a:xfrm>
            <a:off x="-1557338" y="-215900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1380" name="Oval 4"/>
          <p:cNvSpPr>
            <a:spLocks noChangeAspect="1" noChangeArrowheads="1"/>
          </p:cNvSpPr>
          <p:nvPr/>
        </p:nvSpPr>
        <p:spPr bwMode="auto">
          <a:xfrm>
            <a:off x="360363" y="223996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1381" name="Oval 5"/>
          <p:cNvSpPr>
            <a:spLocks noChangeAspect="1" noChangeArrowheads="1"/>
          </p:cNvSpPr>
          <p:nvPr/>
        </p:nvSpPr>
        <p:spPr bwMode="auto">
          <a:xfrm>
            <a:off x="9721850" y="3384550"/>
            <a:ext cx="1079500" cy="1076325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728788" y="312738"/>
            <a:ext cx="79914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>
                <a:latin typeface="Arial Narrow" pitchFamily="34" charset="0"/>
              </a:rPr>
              <a:t>TRY-OUT</a:t>
            </a:r>
            <a:r>
              <a:rPr lang="nl-NL" sz="7200" b="0">
                <a:latin typeface="Arial Narrow" pitchFamily="34" charset="0"/>
              </a:rPr>
              <a:t> PAKKET</a:t>
            </a:r>
          </a:p>
        </p:txBody>
      </p:sp>
      <p:sp>
        <p:nvSpPr>
          <p:cNvPr id="101383" name="Oval 7"/>
          <p:cNvSpPr>
            <a:spLocks noChangeAspect="1" noChangeArrowheads="1"/>
          </p:cNvSpPr>
          <p:nvPr/>
        </p:nvSpPr>
        <p:spPr bwMode="auto">
          <a:xfrm>
            <a:off x="576263" y="51117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1384" name="Oval 10"/>
          <p:cNvSpPr>
            <a:spLocks noChangeAspect="1" noChangeArrowheads="1"/>
          </p:cNvSpPr>
          <p:nvPr/>
        </p:nvSpPr>
        <p:spPr bwMode="auto">
          <a:xfrm>
            <a:off x="10729913" y="936625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auto">
          <a:xfrm>
            <a:off x="3852863" y="6342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altLang="nl-NL" sz="3200" b="0"/>
          </a:p>
        </p:txBody>
      </p:sp>
      <p:pic>
        <p:nvPicPr>
          <p:cNvPr id="101386" name="Picture 6" descr="0050NL-03_OP1_V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0" y="3527425"/>
            <a:ext cx="936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7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714500"/>
            <a:ext cx="1352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9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44688"/>
            <a:ext cx="1352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9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2160588"/>
            <a:ext cx="1352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0" name="Picture 12" descr="Blister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824413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3" descr="Blister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5725" y="4679950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2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1744663"/>
            <a:ext cx="1352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3" name="Picture 9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63" y="1974850"/>
            <a:ext cx="1352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4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8" y="2190750"/>
            <a:ext cx="1352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5" name="Text Box 28"/>
          <p:cNvSpPr txBox="1">
            <a:spLocks noChangeArrowheads="1"/>
          </p:cNvSpPr>
          <p:nvPr/>
        </p:nvSpPr>
        <p:spPr bwMode="auto">
          <a:xfrm>
            <a:off x="6624638" y="1727200"/>
            <a:ext cx="41767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3200" b="0">
                <a:latin typeface="Arial Narrow" pitchFamily="34" charset="0"/>
              </a:rPr>
              <a:t>6x SACHETS </a:t>
            </a:r>
            <a:r>
              <a:rPr lang="nl-NL" sz="3200"/>
              <a:t>VOEDINGSSHAKE</a:t>
            </a:r>
            <a:r>
              <a:rPr lang="nl-NL" sz="3200">
                <a:latin typeface="Arial Narrow" pitchFamily="34" charset="0"/>
              </a:rPr>
              <a:t> </a:t>
            </a:r>
            <a:r>
              <a:rPr lang="nl-NL" sz="3200" b="0">
                <a:latin typeface="Arial Narrow" pitchFamily="34" charset="0"/>
              </a:rPr>
              <a:t>VANILLE</a:t>
            </a:r>
          </a:p>
        </p:txBody>
      </p:sp>
      <p:sp>
        <p:nvSpPr>
          <p:cNvPr id="101396" name="Text Box 29"/>
          <p:cNvSpPr txBox="1">
            <a:spLocks noChangeArrowheads="1"/>
          </p:cNvSpPr>
          <p:nvPr/>
        </p:nvSpPr>
        <p:spPr bwMode="auto">
          <a:xfrm>
            <a:off x="1800225" y="4349750"/>
            <a:ext cx="43926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3200" b="0">
                <a:latin typeface="Arial Narrow" pitchFamily="34" charset="0"/>
              </a:rPr>
              <a:t>8x TABLETTEN </a:t>
            </a:r>
            <a:r>
              <a:rPr lang="nl-NL" sz="3200"/>
              <a:t>THERMO COMPLETE</a:t>
            </a:r>
            <a:r>
              <a:rPr lang="nl-NL" sz="3200">
                <a:latin typeface="Arial Narrow" pitchFamily="34" charset="0"/>
              </a:rPr>
              <a:t> </a:t>
            </a:r>
            <a:r>
              <a:rPr lang="nl-NL" sz="3200" b="0">
                <a:latin typeface="Arial Narrow" pitchFamily="34" charset="0"/>
              </a:rPr>
              <a:t>IN BLISTER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/>
          <p:cNvSpPr>
            <a:spLocks noChangeAspect="1" noChangeArrowheads="1"/>
          </p:cNvSpPr>
          <p:nvPr/>
        </p:nvSpPr>
        <p:spPr bwMode="auto">
          <a:xfrm>
            <a:off x="10298113" y="-21590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03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04" name="Oval 4"/>
          <p:cNvSpPr>
            <a:spLocks noChangeAspect="1" noChangeArrowheads="1"/>
          </p:cNvSpPr>
          <p:nvPr/>
        </p:nvSpPr>
        <p:spPr bwMode="auto">
          <a:xfrm>
            <a:off x="-2557463" y="4968875"/>
            <a:ext cx="5113338" cy="51038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05" name="Oval 5"/>
          <p:cNvSpPr>
            <a:spLocks noChangeAspect="1" noChangeArrowheads="1"/>
          </p:cNvSpPr>
          <p:nvPr/>
        </p:nvSpPr>
        <p:spPr bwMode="auto">
          <a:xfrm>
            <a:off x="-2016125" y="-1800225"/>
            <a:ext cx="3600450" cy="36004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06" name="Oval 6"/>
          <p:cNvSpPr>
            <a:spLocks noChangeAspect="1" noChangeArrowheads="1"/>
          </p:cNvSpPr>
          <p:nvPr/>
        </p:nvSpPr>
        <p:spPr bwMode="auto">
          <a:xfrm>
            <a:off x="10609263" y="774700"/>
            <a:ext cx="720725" cy="71913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07" name="Oval 8"/>
          <p:cNvSpPr>
            <a:spLocks noChangeAspect="1" noChangeArrowheads="1"/>
          </p:cNvSpPr>
          <p:nvPr/>
        </p:nvSpPr>
        <p:spPr bwMode="auto">
          <a:xfrm>
            <a:off x="504825" y="792163"/>
            <a:ext cx="936625" cy="933450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08" name="Text Box 10"/>
          <p:cNvSpPr txBox="1">
            <a:spLocks noChangeArrowheads="1"/>
          </p:cNvSpPr>
          <p:nvPr/>
        </p:nvSpPr>
        <p:spPr bwMode="auto">
          <a:xfrm>
            <a:off x="1736725" y="265113"/>
            <a:ext cx="79914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/>
              <a:t>F1</a:t>
            </a:r>
            <a:r>
              <a:rPr lang="nl-NL" sz="7200" b="0">
                <a:latin typeface="Arial Narrow" pitchFamily="34" charset="0"/>
              </a:rPr>
              <a:t> VOEDINGSSHAKE</a:t>
            </a:r>
            <a:endParaRPr lang="nl-NL" sz="4400" b="0">
              <a:latin typeface="Arial Narrow" pitchFamily="34" charset="0"/>
            </a:endParaRPr>
          </a:p>
        </p:txBody>
      </p:sp>
      <p:pic>
        <p:nvPicPr>
          <p:cNvPr id="102409" name="Picture 14" descr="formula%201%20vanilla%20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800225"/>
            <a:ext cx="2843212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0" name="Text Box 15"/>
          <p:cNvSpPr txBox="1">
            <a:spLocks noChangeArrowheads="1"/>
          </p:cNvSpPr>
          <p:nvPr/>
        </p:nvSpPr>
        <p:spPr bwMode="auto">
          <a:xfrm>
            <a:off x="3529013" y="1793875"/>
            <a:ext cx="7345362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Evenwichtige maaltijd, snel, lekker en makkelijk!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Caloriebeperkt, ca. 220 kCal per shake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Hoogwaardige sojaproteïnen, 9 gr. per portie Shake met melk/sojadrink ca. 20 gr. eiwit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Essentiële vitaminen, mineralen en kruiden 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Ontwikkeld door voedingsexperts en ondersteund door wetenschap</a:t>
            </a:r>
          </a:p>
        </p:txBody>
      </p:sp>
      <p:sp>
        <p:nvSpPr>
          <p:cNvPr id="102411" name="Oval 17"/>
          <p:cNvSpPr>
            <a:spLocks noChangeAspect="1" noChangeArrowheads="1"/>
          </p:cNvSpPr>
          <p:nvPr/>
        </p:nvSpPr>
        <p:spPr bwMode="auto">
          <a:xfrm>
            <a:off x="8785225" y="540067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2412" name="Picture 23" descr="low-fat-smooth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3455988"/>
            <a:ext cx="22907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3427" name="Oval 3"/>
          <p:cNvSpPr>
            <a:spLocks noChangeAspect="1" noChangeArrowheads="1"/>
          </p:cNvSpPr>
          <p:nvPr/>
        </p:nvSpPr>
        <p:spPr bwMode="auto">
          <a:xfrm>
            <a:off x="-2087563" y="49688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3428" name="Oval 5"/>
          <p:cNvSpPr>
            <a:spLocks noChangeAspect="1" noChangeArrowheads="1"/>
          </p:cNvSpPr>
          <p:nvPr/>
        </p:nvSpPr>
        <p:spPr bwMode="auto">
          <a:xfrm>
            <a:off x="-2495550" y="792163"/>
            <a:ext cx="3402013" cy="340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3429" name="Oval 6"/>
          <p:cNvSpPr>
            <a:spLocks noChangeAspect="1" noChangeArrowheads="1"/>
          </p:cNvSpPr>
          <p:nvPr/>
        </p:nvSpPr>
        <p:spPr bwMode="auto">
          <a:xfrm>
            <a:off x="10585450" y="8636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3430" name="Oval 7"/>
          <p:cNvSpPr>
            <a:spLocks noChangeAspect="1" noChangeArrowheads="1"/>
          </p:cNvSpPr>
          <p:nvPr/>
        </p:nvSpPr>
        <p:spPr bwMode="auto">
          <a:xfrm>
            <a:off x="288925" y="136842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1409700" y="312738"/>
            <a:ext cx="87122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/>
              <a:t>THERMO</a:t>
            </a:r>
            <a:r>
              <a:rPr lang="nl-NL" sz="7200" b="0">
                <a:latin typeface="Arial Narrow" pitchFamily="34" charset="0"/>
              </a:rPr>
              <a:t> COMPLETE</a:t>
            </a:r>
          </a:p>
        </p:txBody>
      </p:sp>
      <p:pic>
        <p:nvPicPr>
          <p:cNvPr id="103432" name="Picture 7" descr="Bliste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77784">
            <a:off x="8137525" y="4535488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4" descr="0050NL-03_OP1_V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663825"/>
            <a:ext cx="13065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2" descr="Bliste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3743">
            <a:off x="9217025" y="4968875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5" name="Text Box 14"/>
          <p:cNvSpPr txBox="1">
            <a:spLocks noChangeArrowheads="1"/>
          </p:cNvSpPr>
          <p:nvPr/>
        </p:nvSpPr>
        <p:spPr bwMode="auto">
          <a:xfrm>
            <a:off x="1800225" y="1720850"/>
            <a:ext cx="67691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Een unieke mix van natuurlijke cafeïne uit groene thee en Yerba Mate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Vitamine C draagt bij aan het verminderen van vermoeidheid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Cafeïne helpt om de concentratie en alertheid te verbeteren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1-2 Tabletten halverwege ochtend/middag</a:t>
            </a:r>
          </a:p>
        </p:txBody>
      </p:sp>
      <p:sp>
        <p:nvSpPr>
          <p:cNvPr id="103436" name="Oval 15"/>
          <p:cNvSpPr>
            <a:spLocks noChangeAspect="1" noChangeArrowheads="1"/>
          </p:cNvSpPr>
          <p:nvPr/>
        </p:nvSpPr>
        <p:spPr bwMode="auto">
          <a:xfrm>
            <a:off x="288925" y="4895850"/>
            <a:ext cx="935038" cy="93186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4451" name="Oval 3"/>
          <p:cNvSpPr>
            <a:spLocks noChangeAspect="1" noChangeArrowheads="1"/>
          </p:cNvSpPr>
          <p:nvPr/>
        </p:nvSpPr>
        <p:spPr bwMode="auto">
          <a:xfrm>
            <a:off x="4897438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4452" name="Oval 4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4453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649413" y="477838"/>
            <a:ext cx="80660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6-DAGEN TRY-OUT</a:t>
            </a:r>
            <a:r>
              <a:rPr lang="nl-NL" sz="6600" b="0">
                <a:latin typeface="Arial Narrow" pitchFamily="34" charset="0"/>
              </a:rPr>
              <a:t> ONTBIJT</a:t>
            </a:r>
          </a:p>
        </p:txBody>
      </p:sp>
      <p:sp>
        <p:nvSpPr>
          <p:cNvPr id="104455" name="Oval 7" descr="ontbijt"/>
          <p:cNvSpPr>
            <a:spLocks noChangeAspect="1" noChangeArrowheads="1"/>
          </p:cNvSpPr>
          <p:nvPr/>
        </p:nvSpPr>
        <p:spPr bwMode="auto">
          <a:xfrm>
            <a:off x="8208963" y="2951163"/>
            <a:ext cx="2952750" cy="295275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504825" y="2573338"/>
            <a:ext cx="79216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Ontbijt: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Lunch en diner: gezonde </a:t>
            </a:r>
            <a:r>
              <a:rPr lang="nl-NL" sz="3200"/>
              <a:t>MAALTIJD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Dag 1 t/m 4: 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‘s ochtends Dag 5 en 6 : 1 ‘s ochtends en 1 ‘s middags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104457" name="Oval 10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4458" name="Oval 11"/>
          <p:cNvSpPr>
            <a:spLocks noChangeAspect="1" noChangeArrowheads="1"/>
          </p:cNvSpPr>
          <p:nvPr/>
        </p:nvSpPr>
        <p:spPr bwMode="auto">
          <a:xfrm>
            <a:off x="504825" y="1154113"/>
            <a:ext cx="863600" cy="862012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4459" name="Oval 12"/>
          <p:cNvSpPr>
            <a:spLocks noChangeAspect="1" noChangeArrowheads="1"/>
          </p:cNvSpPr>
          <p:nvPr/>
        </p:nvSpPr>
        <p:spPr bwMode="auto">
          <a:xfrm>
            <a:off x="6337300" y="53276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spect="1" noChangeArrowheads="1"/>
          </p:cNvSpPr>
          <p:nvPr/>
        </p:nvSpPr>
        <p:spPr bwMode="auto">
          <a:xfrm>
            <a:off x="9577388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27" name="Oval 3"/>
          <p:cNvSpPr>
            <a:spLocks noChangeAspect="1" noChangeArrowheads="1"/>
          </p:cNvSpPr>
          <p:nvPr/>
        </p:nvSpPr>
        <p:spPr bwMode="auto">
          <a:xfrm>
            <a:off x="-7416800" y="187166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28" name="Oval 4"/>
          <p:cNvSpPr>
            <a:spLocks noChangeAspect="1" noChangeArrowheads="1"/>
          </p:cNvSpPr>
          <p:nvPr/>
        </p:nvSpPr>
        <p:spPr bwMode="auto">
          <a:xfrm>
            <a:off x="10567988" y="287338"/>
            <a:ext cx="1908175" cy="19034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29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% LICHAAMSVET</a:t>
            </a:r>
            <a:endParaRPr lang="nl-NL" sz="4400" b="0">
              <a:solidFill>
                <a:schemeClr val="bg1"/>
              </a:solidFill>
            </a:endParaRP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630238"/>
            <a:ext cx="8159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Oval 9"/>
          <p:cNvSpPr>
            <a:spLocks noChangeAspect="1" noChangeArrowheads="1"/>
          </p:cNvSpPr>
          <p:nvPr/>
        </p:nvSpPr>
        <p:spPr bwMode="auto">
          <a:xfrm>
            <a:off x="10082213" y="360363"/>
            <a:ext cx="863600" cy="862012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33" name="Oval 10"/>
          <p:cNvSpPr>
            <a:spLocks noChangeAspect="1" noChangeArrowheads="1"/>
          </p:cNvSpPr>
          <p:nvPr/>
        </p:nvSpPr>
        <p:spPr bwMode="auto">
          <a:xfrm>
            <a:off x="288925" y="2808288"/>
            <a:ext cx="865188" cy="86360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34" name="Oval 12"/>
          <p:cNvSpPr>
            <a:spLocks noChangeAspect="1" noChangeArrowheads="1"/>
          </p:cNvSpPr>
          <p:nvPr/>
        </p:nvSpPr>
        <p:spPr bwMode="auto">
          <a:xfrm>
            <a:off x="3600450" y="5111750"/>
            <a:ext cx="3816350" cy="381000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657350" y="4184650"/>
            <a:ext cx="2447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Waar ben je nu? 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081088" y="2376488"/>
            <a:ext cx="2952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Wie wil je worden?</a:t>
            </a:r>
          </a:p>
        </p:txBody>
      </p:sp>
      <p:grpSp>
        <p:nvGrpSpPr>
          <p:cNvPr id="77837" name="Group 19"/>
          <p:cNvGrpSpPr>
            <a:grpSpLocks/>
          </p:cNvGrpSpPr>
          <p:nvPr/>
        </p:nvGrpSpPr>
        <p:grpSpPr bwMode="auto">
          <a:xfrm>
            <a:off x="4608513" y="1800225"/>
            <a:ext cx="6192837" cy="4176713"/>
            <a:chOff x="2903" y="1134"/>
            <a:chExt cx="3901" cy="2631"/>
          </a:xfrm>
        </p:grpSpPr>
        <p:sp>
          <p:nvSpPr>
            <p:cNvPr id="77844" name="Rectangle 19"/>
            <p:cNvSpPr>
              <a:spLocks noChangeArrowheads="1"/>
            </p:cNvSpPr>
            <p:nvPr/>
          </p:nvSpPr>
          <p:spPr bwMode="auto">
            <a:xfrm>
              <a:off x="2903" y="1134"/>
              <a:ext cx="3901" cy="26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77845" name="Picture 20" descr="Vetpercentages"/>
            <p:cNvPicPr>
              <a:picLocks noChangeAspect="1" noChangeArrowheads="1"/>
            </p:cNvPicPr>
            <p:nvPr/>
          </p:nvPicPr>
          <p:blipFill>
            <a:blip r:embed="rId3"/>
            <a:srcRect b="10399"/>
            <a:stretch>
              <a:fillRect/>
            </a:stretch>
          </p:blipFill>
          <p:spPr bwMode="auto">
            <a:xfrm>
              <a:off x="2994" y="1270"/>
              <a:ext cx="3728" cy="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38" name="Picture 20" descr="Vetpercentages"/>
          <p:cNvPicPr>
            <a:picLocks noChangeAspect="1" noChangeArrowheads="1"/>
          </p:cNvPicPr>
          <p:nvPr/>
        </p:nvPicPr>
        <p:blipFill>
          <a:blip r:embed="rId3"/>
          <a:srcRect b="10399"/>
          <a:stretch>
            <a:fillRect/>
          </a:stretch>
        </p:blipFill>
        <p:spPr bwMode="auto">
          <a:xfrm>
            <a:off x="4752975" y="1952625"/>
            <a:ext cx="59182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9" name="Rectangle 19"/>
          <p:cNvSpPr>
            <a:spLocks noChangeArrowheads="1"/>
          </p:cNvSpPr>
          <p:nvPr/>
        </p:nvSpPr>
        <p:spPr bwMode="auto">
          <a:xfrm>
            <a:off x="4608513" y="1800225"/>
            <a:ext cx="6192837" cy="417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77840" name="Picture 20" descr="Vetpercentages"/>
          <p:cNvPicPr>
            <a:picLocks noChangeAspect="1" noChangeArrowheads="1"/>
          </p:cNvPicPr>
          <p:nvPr/>
        </p:nvPicPr>
        <p:blipFill>
          <a:blip r:embed="rId3"/>
          <a:srcRect b="10399"/>
          <a:stretch>
            <a:fillRect/>
          </a:stretch>
        </p:blipFill>
        <p:spPr bwMode="auto">
          <a:xfrm>
            <a:off x="4752975" y="1944688"/>
            <a:ext cx="59182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6663" y="47656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752975"/>
            <a:ext cx="8493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3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01225" y="3632200"/>
            <a:ext cx="8636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475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476" name="Oval 6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477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105478" name="Text Box 8"/>
          <p:cNvSpPr txBox="1">
            <a:spLocks noChangeArrowheads="1"/>
          </p:cNvSpPr>
          <p:nvPr/>
        </p:nvSpPr>
        <p:spPr bwMode="auto">
          <a:xfrm>
            <a:off x="1296988" y="352425"/>
            <a:ext cx="83518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3-DAGEN TRY-OUT</a:t>
            </a:r>
            <a:r>
              <a:rPr lang="nl-NL" sz="6600" b="0">
                <a:latin typeface="Arial Narrow" pitchFamily="34" charset="0"/>
              </a:rPr>
              <a:t> AFSLANKEN</a:t>
            </a:r>
          </a:p>
        </p:txBody>
      </p:sp>
      <p:sp>
        <p:nvSpPr>
          <p:cNvPr id="65548" name="Oval 12"/>
          <p:cNvSpPr>
            <a:spLocks noChangeAspect="1" noChangeArrowheads="1"/>
          </p:cNvSpPr>
          <p:nvPr/>
        </p:nvSpPr>
        <p:spPr bwMode="auto">
          <a:xfrm>
            <a:off x="515937" y="2676525"/>
            <a:ext cx="3097213" cy="3097213"/>
          </a:xfrm>
          <a:prstGeom prst="ellipse">
            <a:avLst/>
          </a:prstGeom>
          <a:blipFill dpi="0" rotWithShape="0">
            <a:blip r:embed="rId2"/>
            <a:srcRect/>
            <a:stretch>
              <a:fillRect r="-11144"/>
            </a:stretch>
          </a:blipFill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105482" name="Text Box 13"/>
          <p:cNvSpPr txBox="1">
            <a:spLocks noChangeArrowheads="1"/>
          </p:cNvSpPr>
          <p:nvPr/>
        </p:nvSpPr>
        <p:spPr bwMode="auto">
          <a:xfrm>
            <a:off x="4032250" y="2735263"/>
            <a:ext cx="70326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Ontbijt en lunch: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Diner: gezonde, gevarieerde</a:t>
            </a:r>
            <a:r>
              <a:rPr lang="nl-NL" sz="3200">
                <a:latin typeface="Arial Narrow" pitchFamily="34" charset="0"/>
              </a:rPr>
              <a:t> </a:t>
            </a:r>
            <a:r>
              <a:rPr lang="nl-NL" sz="3200"/>
              <a:t>MAALTIJD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Eerste dag 2x 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Tweede en derde dag: ochtend 1, middag 2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105483" name="Oval 14"/>
          <p:cNvSpPr>
            <a:spLocks noChangeAspect="1" noChangeArrowheads="1"/>
          </p:cNvSpPr>
          <p:nvPr/>
        </p:nvSpPr>
        <p:spPr bwMode="auto">
          <a:xfrm>
            <a:off x="10729913" y="5327650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484" name="Oval 15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485" name="Oval 16"/>
          <p:cNvSpPr>
            <a:spLocks noChangeAspect="1" noChangeArrowheads="1"/>
          </p:cNvSpPr>
          <p:nvPr/>
        </p:nvSpPr>
        <p:spPr bwMode="auto">
          <a:xfrm>
            <a:off x="360363" y="12954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6499" name="Oval 3"/>
          <p:cNvSpPr>
            <a:spLocks noChangeAspect="1" noChangeArrowheads="1"/>
          </p:cNvSpPr>
          <p:nvPr/>
        </p:nvSpPr>
        <p:spPr bwMode="auto">
          <a:xfrm>
            <a:off x="4897438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6500" name="Oval 4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6501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616075" y="431800"/>
            <a:ext cx="8207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4-DAGEN TRY-OUT</a:t>
            </a:r>
            <a:r>
              <a:rPr lang="nl-NL" sz="6600" b="0">
                <a:latin typeface="Arial Narrow" pitchFamily="34" charset="0"/>
              </a:rPr>
              <a:t> SPORT</a:t>
            </a:r>
          </a:p>
        </p:txBody>
      </p:sp>
      <p:sp>
        <p:nvSpPr>
          <p:cNvPr id="106503" name="Oval 7" descr="ontbijt"/>
          <p:cNvSpPr>
            <a:spLocks noChangeAspect="1" noChangeArrowheads="1"/>
          </p:cNvSpPr>
          <p:nvPr/>
        </p:nvSpPr>
        <p:spPr bwMode="auto">
          <a:xfrm>
            <a:off x="8208963" y="2952750"/>
            <a:ext cx="2952750" cy="295275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04825" y="2573338"/>
            <a:ext cx="8208963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Ontbijt: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Lunch en diner: gezonde </a:t>
            </a:r>
            <a:r>
              <a:rPr lang="nl-NL" sz="3200"/>
              <a:t>MAALTIJD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Direct na training: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‘s ochtends 1 ‘s middags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106505" name="Oval 10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6506" name="Oval 11"/>
          <p:cNvSpPr>
            <a:spLocks noChangeAspect="1" noChangeArrowheads="1"/>
          </p:cNvSpPr>
          <p:nvPr/>
        </p:nvSpPr>
        <p:spPr bwMode="auto">
          <a:xfrm>
            <a:off x="576263" y="10795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6507" name="Oval 12"/>
          <p:cNvSpPr>
            <a:spLocks noChangeAspect="1" noChangeArrowheads="1"/>
          </p:cNvSpPr>
          <p:nvPr/>
        </p:nvSpPr>
        <p:spPr bwMode="auto">
          <a:xfrm>
            <a:off x="6337300" y="53276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7523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7524" name="Oval 6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7525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107526" name="Text Box 8"/>
          <p:cNvSpPr txBox="1">
            <a:spLocks noChangeArrowheads="1"/>
          </p:cNvSpPr>
          <p:nvPr/>
        </p:nvSpPr>
        <p:spPr bwMode="auto">
          <a:xfrm>
            <a:off x="1296988" y="352425"/>
            <a:ext cx="83518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2-DAGEN TRY-OUT</a:t>
            </a:r>
            <a:r>
              <a:rPr lang="nl-NL" sz="6600" b="0">
                <a:latin typeface="Arial Narrow" pitchFamily="34" charset="0"/>
              </a:rPr>
              <a:t> AANKOMEN</a:t>
            </a:r>
          </a:p>
        </p:txBody>
      </p:sp>
      <p:sp>
        <p:nvSpPr>
          <p:cNvPr id="107527" name="Text Box 13"/>
          <p:cNvSpPr txBox="1">
            <a:spLocks noChangeArrowheads="1"/>
          </p:cNvSpPr>
          <p:nvPr/>
        </p:nvSpPr>
        <p:spPr bwMode="auto">
          <a:xfrm>
            <a:off x="4032250" y="2968625"/>
            <a:ext cx="6985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/>
              <a:t>1 VOEDINGSSHAKE </a:t>
            </a:r>
            <a:r>
              <a:rPr lang="nl-NL" sz="3200" b="0">
                <a:latin typeface="Arial Narrow" pitchFamily="34" charset="0"/>
              </a:rPr>
              <a:t>na iedere maaltijd</a:t>
            </a:r>
            <a:endParaRPr lang="nl-NL" sz="3200"/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‘s ochtends </a:t>
            </a:r>
          </a:p>
          <a:p>
            <a:pPr defTabSz="1028700"/>
            <a:r>
              <a:rPr lang="nl-NL" sz="3200" b="0">
                <a:latin typeface="Arial Narrow" pitchFamily="34" charset="0"/>
              </a:rPr>
              <a:t>en 1 ‘s middags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107528" name="Oval 14"/>
          <p:cNvSpPr>
            <a:spLocks noChangeAspect="1" noChangeArrowheads="1"/>
          </p:cNvSpPr>
          <p:nvPr/>
        </p:nvSpPr>
        <p:spPr bwMode="auto">
          <a:xfrm>
            <a:off x="10729913" y="5327650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7529" name="Oval 15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7530" name="Oval 16"/>
          <p:cNvSpPr>
            <a:spLocks noChangeAspect="1" noChangeArrowheads="1"/>
          </p:cNvSpPr>
          <p:nvPr/>
        </p:nvSpPr>
        <p:spPr bwMode="auto">
          <a:xfrm>
            <a:off x="360363" y="12954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7531" name="Oval 14" descr="Gewicht aankomen"/>
          <p:cNvSpPr>
            <a:spLocks noChangeAspect="1" noChangeArrowheads="1"/>
          </p:cNvSpPr>
          <p:nvPr/>
        </p:nvSpPr>
        <p:spPr bwMode="auto">
          <a:xfrm>
            <a:off x="577850" y="2519363"/>
            <a:ext cx="3095625" cy="30956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8547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8548" name="Oval 9"/>
          <p:cNvSpPr>
            <a:spLocks noChangeAspect="1" noChangeArrowheads="1"/>
          </p:cNvSpPr>
          <p:nvPr/>
        </p:nvSpPr>
        <p:spPr bwMode="auto">
          <a:xfrm>
            <a:off x="360363" y="5327650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1296988" y="360363"/>
            <a:ext cx="74168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/>
              <a:t>BELANGRIJK </a:t>
            </a:r>
            <a:endParaRPr lang="nl-NL" sz="7200" b="0">
              <a:latin typeface="Arial Narrow" pitchFamily="34" charset="0"/>
            </a:endParaRPr>
          </a:p>
        </p:txBody>
      </p:sp>
      <p:sp>
        <p:nvSpPr>
          <p:cNvPr id="108550" name="Text Box 8"/>
          <p:cNvSpPr txBox="1">
            <a:spLocks noChangeArrowheads="1"/>
          </p:cNvSpPr>
          <p:nvPr/>
        </p:nvSpPr>
        <p:spPr bwMode="auto">
          <a:xfrm>
            <a:off x="1873250" y="2160588"/>
            <a:ext cx="87137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Gebruik de Try Out precies zoals is uitgelegd en doe het serieus! Alleen dan kun je resultaat verwachten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We houden de komende dagen contact om te horen hoe het  bevalt en om vragen te beantwoorden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Na de Try-Out kun je kiezen of - en met welk programma je door wilt gaan</a:t>
            </a:r>
          </a:p>
        </p:txBody>
      </p:sp>
      <p:sp>
        <p:nvSpPr>
          <p:cNvPr id="108551" name="Oval 9"/>
          <p:cNvSpPr>
            <a:spLocks noChangeAspect="1" noChangeArrowheads="1"/>
          </p:cNvSpPr>
          <p:nvPr/>
        </p:nvSpPr>
        <p:spPr bwMode="auto">
          <a:xfrm>
            <a:off x="10729913" y="5327650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8552" name="Oval 10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8553" name="Oval 11"/>
          <p:cNvSpPr>
            <a:spLocks noChangeAspect="1" noChangeArrowheads="1"/>
          </p:cNvSpPr>
          <p:nvPr/>
        </p:nvSpPr>
        <p:spPr bwMode="auto">
          <a:xfrm>
            <a:off x="10369550" y="10795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8554" name="Picture 13" descr="1403556196_800212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23368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4" descr="1403556196_800212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351313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Picture 15" descr="1403556196_800212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467995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7" name="Oval 16"/>
          <p:cNvSpPr>
            <a:spLocks noChangeAspect="1" noChangeArrowheads="1"/>
          </p:cNvSpPr>
          <p:nvPr/>
        </p:nvSpPr>
        <p:spPr bwMode="auto">
          <a:xfrm>
            <a:off x="576263" y="863600"/>
            <a:ext cx="936625" cy="93503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9571" name="Oval 3"/>
          <p:cNvSpPr>
            <a:spLocks noChangeAspect="1" noChangeArrowheads="1"/>
          </p:cNvSpPr>
          <p:nvPr/>
        </p:nvSpPr>
        <p:spPr bwMode="auto">
          <a:xfrm>
            <a:off x="-1584325" y="525621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9572" name="Oval 4"/>
          <p:cNvSpPr>
            <a:spLocks noChangeAspect="1" noChangeArrowheads="1"/>
          </p:cNvSpPr>
          <p:nvPr/>
        </p:nvSpPr>
        <p:spPr bwMode="auto">
          <a:xfrm>
            <a:off x="-2495550" y="792163"/>
            <a:ext cx="3402013" cy="340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9573" name="Oval 5"/>
          <p:cNvSpPr>
            <a:spLocks noChangeAspect="1" noChangeArrowheads="1"/>
          </p:cNvSpPr>
          <p:nvPr/>
        </p:nvSpPr>
        <p:spPr bwMode="auto">
          <a:xfrm>
            <a:off x="10585450" y="8636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9574" name="Oval 6"/>
          <p:cNvSpPr>
            <a:spLocks noChangeAspect="1" noChangeArrowheads="1"/>
          </p:cNvSpPr>
          <p:nvPr/>
        </p:nvSpPr>
        <p:spPr bwMode="auto">
          <a:xfrm>
            <a:off x="288925" y="136842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368425" y="584200"/>
            <a:ext cx="8712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/>
            <a:r>
              <a:rPr lang="nl-NL" sz="7200" b="0"/>
              <a:t>BEN JE ER</a:t>
            </a:r>
            <a:r>
              <a:rPr lang="nl-NL" sz="7200"/>
              <a:t> </a:t>
            </a:r>
          </a:p>
          <a:p>
            <a:pPr algn="r" defTabSz="1028700"/>
            <a:r>
              <a:rPr lang="nl-NL" sz="7200"/>
              <a:t>KLAAR VOOR?</a:t>
            </a:r>
            <a:endParaRPr lang="nl-NL" sz="7200" b="0">
              <a:latin typeface="Arial Narrow" pitchFamily="34" charset="0"/>
            </a:endParaRPr>
          </a:p>
        </p:txBody>
      </p:sp>
      <p:sp>
        <p:nvSpPr>
          <p:cNvPr id="109576" name="Text Box 11"/>
          <p:cNvSpPr txBox="1">
            <a:spLocks noChangeArrowheads="1"/>
          </p:cNvSpPr>
          <p:nvPr/>
        </p:nvSpPr>
        <p:spPr bwMode="auto">
          <a:xfrm>
            <a:off x="793750" y="34559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nl-NL" sz="4800" b="0">
                <a:latin typeface="Arial Narrow" pitchFamily="34" charset="0"/>
              </a:rPr>
              <a:t>Met welk Try-Out pakket wil je starten?</a:t>
            </a:r>
          </a:p>
        </p:txBody>
      </p:sp>
      <p:sp>
        <p:nvSpPr>
          <p:cNvPr id="109577" name="Oval 12"/>
          <p:cNvSpPr>
            <a:spLocks noChangeAspect="1" noChangeArrowheads="1"/>
          </p:cNvSpPr>
          <p:nvPr/>
        </p:nvSpPr>
        <p:spPr bwMode="auto">
          <a:xfrm>
            <a:off x="576263" y="5400675"/>
            <a:ext cx="720725" cy="717550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Oval 2"/>
          <p:cNvSpPr>
            <a:spLocks noChangeAspect="1" noChangeArrowheads="1"/>
          </p:cNvSpPr>
          <p:nvPr/>
        </p:nvSpPr>
        <p:spPr bwMode="auto">
          <a:xfrm>
            <a:off x="10082213" y="23034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0595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0596" name="Oval 4"/>
          <p:cNvSpPr>
            <a:spLocks noChangeAspect="1" noChangeArrowheads="1"/>
          </p:cNvSpPr>
          <p:nvPr/>
        </p:nvSpPr>
        <p:spPr bwMode="auto">
          <a:xfrm>
            <a:off x="-2232025" y="3890963"/>
            <a:ext cx="4824413" cy="48148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0597" name="Oval 5"/>
          <p:cNvSpPr>
            <a:spLocks noChangeAspect="1" noChangeArrowheads="1"/>
          </p:cNvSpPr>
          <p:nvPr/>
        </p:nvSpPr>
        <p:spPr bwMode="auto">
          <a:xfrm>
            <a:off x="-2376488" y="-1584325"/>
            <a:ext cx="3600451" cy="36004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0598" name="Oval 6"/>
          <p:cNvSpPr>
            <a:spLocks noChangeAspect="1" noChangeArrowheads="1"/>
          </p:cNvSpPr>
          <p:nvPr/>
        </p:nvSpPr>
        <p:spPr bwMode="auto">
          <a:xfrm>
            <a:off x="9577388" y="5111750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0599" name="Oval 7"/>
          <p:cNvSpPr>
            <a:spLocks noChangeAspect="1" noChangeArrowheads="1"/>
          </p:cNvSpPr>
          <p:nvPr/>
        </p:nvSpPr>
        <p:spPr bwMode="auto">
          <a:xfrm>
            <a:off x="1512888" y="4392613"/>
            <a:ext cx="1223962" cy="1220787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0600" name="Oval 8"/>
          <p:cNvSpPr>
            <a:spLocks noChangeAspect="1" noChangeArrowheads="1"/>
          </p:cNvSpPr>
          <p:nvPr/>
        </p:nvSpPr>
        <p:spPr bwMode="auto">
          <a:xfrm>
            <a:off x="504825" y="431800"/>
            <a:ext cx="936625" cy="93345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-863600" y="550863"/>
            <a:ext cx="1051242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/>
            <a:r>
              <a:rPr lang="nl-NL" sz="7200" b="0">
                <a:latin typeface="Arial Narrow" pitchFamily="34" charset="0"/>
              </a:rPr>
              <a:t>START VANDAAG </a:t>
            </a:r>
          </a:p>
          <a:p>
            <a:pPr algn="r" defTabSz="1028700"/>
            <a:r>
              <a:rPr lang="nl-NL" sz="7200" b="0">
                <a:latin typeface="Arial Narrow" pitchFamily="34" charset="0"/>
              </a:rPr>
              <a:t>MET JE NIEUWE</a:t>
            </a:r>
          </a:p>
          <a:p>
            <a:pPr algn="r" defTabSz="1028700"/>
            <a:r>
              <a:rPr lang="nl-NL" sz="7200" b="0">
                <a:latin typeface="Arial Narrow" pitchFamily="34" charset="0"/>
              </a:rPr>
              <a:t> </a:t>
            </a:r>
            <a:r>
              <a:rPr lang="nl-NL" sz="7200"/>
              <a:t>GEZONDE ACTIEVE </a:t>
            </a:r>
            <a:r>
              <a:rPr lang="nl-NL" sz="7200" b="0">
                <a:latin typeface="Arial Narrow" pitchFamily="34" charset="0"/>
              </a:rPr>
              <a:t>LEVENSSTIJL…</a:t>
            </a:r>
            <a:endParaRPr lang="nl-NL" sz="4400" b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1619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1620" name="Oval 5"/>
          <p:cNvSpPr>
            <a:spLocks noChangeAspect="1" noChangeArrowheads="1"/>
          </p:cNvSpPr>
          <p:nvPr/>
        </p:nvSpPr>
        <p:spPr bwMode="auto">
          <a:xfrm>
            <a:off x="-1008063" y="-720725"/>
            <a:ext cx="2736851" cy="27368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1621" name="Oval 6"/>
          <p:cNvSpPr>
            <a:spLocks noChangeAspect="1" noChangeArrowheads="1"/>
          </p:cNvSpPr>
          <p:nvPr/>
        </p:nvSpPr>
        <p:spPr bwMode="auto">
          <a:xfrm>
            <a:off x="10298113" y="43195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1622" name="Oval 7"/>
          <p:cNvSpPr>
            <a:spLocks noChangeAspect="1" noChangeArrowheads="1"/>
          </p:cNvSpPr>
          <p:nvPr/>
        </p:nvSpPr>
        <p:spPr bwMode="auto">
          <a:xfrm>
            <a:off x="1081088" y="4319588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1623" name="Oval 8"/>
          <p:cNvSpPr>
            <a:spLocks noChangeAspect="1" noChangeArrowheads="1"/>
          </p:cNvSpPr>
          <p:nvPr/>
        </p:nvSpPr>
        <p:spPr bwMode="auto">
          <a:xfrm>
            <a:off x="10514013" y="10795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1624" name="Oval 9"/>
          <p:cNvSpPr>
            <a:spLocks noChangeAspect="1" noChangeArrowheads="1"/>
          </p:cNvSpPr>
          <p:nvPr/>
        </p:nvSpPr>
        <p:spPr bwMode="auto">
          <a:xfrm>
            <a:off x="504825" y="15113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1625" name="Text Box 10"/>
          <p:cNvSpPr txBox="1">
            <a:spLocks noChangeArrowheads="1"/>
          </p:cNvSpPr>
          <p:nvPr/>
        </p:nvSpPr>
        <p:spPr bwMode="auto">
          <a:xfrm>
            <a:off x="792163" y="647700"/>
            <a:ext cx="8712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... EN WORD EEN</a:t>
            </a:r>
            <a:r>
              <a:rPr lang="nl-NL" sz="7200"/>
              <a:t>   BETERE VERSIE </a:t>
            </a:r>
            <a:r>
              <a:rPr lang="nl-NL" sz="7200" b="0">
                <a:latin typeface="Arial Narrow" pitchFamily="34" charset="0"/>
              </a:rPr>
              <a:t>VAN JEZELF!</a:t>
            </a:r>
          </a:p>
        </p:txBody>
      </p:sp>
      <p:sp>
        <p:nvSpPr>
          <p:cNvPr id="111626" name="Text Box 11"/>
          <p:cNvSpPr txBox="1">
            <a:spLocks noChangeArrowheads="1"/>
          </p:cNvSpPr>
          <p:nvPr/>
        </p:nvSpPr>
        <p:spPr bwMode="auto">
          <a:xfrm>
            <a:off x="1960563" y="4808538"/>
            <a:ext cx="7632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6600" b="0">
                <a:latin typeface="Arial Narrow" pitchFamily="34" charset="0"/>
              </a:rPr>
              <a:t>SUCCES!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"/>
          <p:cNvSpPr>
            <a:spLocks noChangeAspect="1" noChangeArrowheads="1"/>
          </p:cNvSpPr>
          <p:nvPr/>
        </p:nvSpPr>
        <p:spPr bwMode="auto">
          <a:xfrm>
            <a:off x="10729913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1" name="Oval 3"/>
          <p:cNvSpPr>
            <a:spLocks noChangeAspect="1" noChangeArrowheads="1"/>
          </p:cNvSpPr>
          <p:nvPr/>
        </p:nvSpPr>
        <p:spPr bwMode="auto">
          <a:xfrm>
            <a:off x="-5256213" y="266382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2" name="Oval 4"/>
          <p:cNvSpPr>
            <a:spLocks noChangeAspect="1" noChangeArrowheads="1"/>
          </p:cNvSpPr>
          <p:nvPr/>
        </p:nvSpPr>
        <p:spPr bwMode="auto">
          <a:xfrm>
            <a:off x="10082213" y="760413"/>
            <a:ext cx="1908175" cy="19034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3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% LICHAAMSVET</a:t>
            </a:r>
            <a:endParaRPr lang="nl-NL" sz="4400" b="0">
              <a:solidFill>
                <a:schemeClr val="bg1"/>
              </a:solidFill>
            </a:endParaRP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630238"/>
            <a:ext cx="8159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Oval 9"/>
          <p:cNvSpPr>
            <a:spLocks noChangeAspect="1" noChangeArrowheads="1"/>
          </p:cNvSpPr>
          <p:nvPr/>
        </p:nvSpPr>
        <p:spPr bwMode="auto">
          <a:xfrm>
            <a:off x="9648825" y="143986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7" name="Oval 10"/>
          <p:cNvSpPr>
            <a:spLocks noChangeAspect="1" noChangeArrowheads="1"/>
          </p:cNvSpPr>
          <p:nvPr/>
        </p:nvSpPr>
        <p:spPr bwMode="auto">
          <a:xfrm>
            <a:off x="8353425" y="287338"/>
            <a:ext cx="1223963" cy="1220787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8" name="Text Box 36"/>
          <p:cNvSpPr txBox="1">
            <a:spLocks noChangeArrowheads="1"/>
          </p:cNvSpPr>
          <p:nvPr/>
        </p:nvSpPr>
        <p:spPr bwMode="auto">
          <a:xfrm>
            <a:off x="8137525" y="5976938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Bron: Tanita</a:t>
            </a:r>
          </a:p>
        </p:txBody>
      </p:sp>
      <p:grpSp>
        <p:nvGrpSpPr>
          <p:cNvPr id="78859" name="Group 11"/>
          <p:cNvGrpSpPr>
            <a:grpSpLocks/>
          </p:cNvGrpSpPr>
          <p:nvPr/>
        </p:nvGrpSpPr>
        <p:grpSpPr bwMode="auto">
          <a:xfrm>
            <a:off x="1336675" y="2495550"/>
            <a:ext cx="8856663" cy="3460750"/>
            <a:chOff x="953" y="1572"/>
            <a:chExt cx="5579" cy="2180"/>
          </a:xfrm>
        </p:grpSpPr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953" y="1572"/>
              <a:ext cx="5579" cy="21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78861" name="Picture 13" descr="tanita-fatpercent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3" y="1577"/>
              <a:ext cx="5371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2" name="Text Box 14"/>
            <p:cNvSpPr txBox="1">
              <a:spLocks noChangeArrowheads="1"/>
            </p:cNvSpPr>
            <p:nvPr/>
          </p:nvSpPr>
          <p:spPr bwMode="auto">
            <a:xfrm>
              <a:off x="998" y="1698"/>
              <a:ext cx="862" cy="7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Vrouw 20-39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Leeftijd 40-59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60-79</a:t>
              </a:r>
            </a:p>
          </p:txBody>
        </p:sp>
        <p:sp>
          <p:nvSpPr>
            <p:cNvPr id="78863" name="Text Box 15"/>
            <p:cNvSpPr txBox="1">
              <a:spLocks noChangeArrowheads="1"/>
            </p:cNvSpPr>
            <p:nvPr/>
          </p:nvSpPr>
          <p:spPr bwMode="auto">
            <a:xfrm>
              <a:off x="998" y="2631"/>
              <a:ext cx="862" cy="7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Man 20-39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Leeftijd 40-59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60-79</a:t>
              </a:r>
            </a:p>
          </p:txBody>
        </p:sp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5988" y="2122"/>
              <a:ext cx="499" cy="8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Te laag</a:t>
              </a:r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Gezond</a:t>
              </a:r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Te hoog</a:t>
              </a:r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Ongezond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5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6" name="Oval 4"/>
          <p:cNvSpPr>
            <a:spLocks noChangeAspect="1" noChangeArrowheads="1"/>
          </p:cNvSpPr>
          <p:nvPr/>
        </p:nvSpPr>
        <p:spPr bwMode="auto">
          <a:xfrm>
            <a:off x="360363" y="53276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7" name="Oval 5"/>
          <p:cNvSpPr>
            <a:spLocks noChangeAspect="1" noChangeArrowheads="1"/>
          </p:cNvSpPr>
          <p:nvPr/>
        </p:nvSpPr>
        <p:spPr bwMode="auto">
          <a:xfrm>
            <a:off x="-2016125" y="2016125"/>
            <a:ext cx="2339975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8" name="Oval 6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KG SPIERMASSA</a:t>
            </a:r>
            <a:endParaRPr lang="nl-NL" sz="4400" b="0">
              <a:solidFill>
                <a:schemeClr val="bg1"/>
              </a:solidFill>
            </a:endParaRPr>
          </a:p>
        </p:txBody>
      </p:sp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1675"/>
            <a:ext cx="12287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Oval 11"/>
          <p:cNvSpPr>
            <a:spLocks noChangeAspect="1" noChangeArrowheads="1"/>
          </p:cNvSpPr>
          <p:nvPr/>
        </p:nvSpPr>
        <p:spPr bwMode="auto">
          <a:xfrm>
            <a:off x="7416800" y="576263"/>
            <a:ext cx="3673475" cy="3673475"/>
          </a:xfrm>
          <a:prstGeom prst="ellipse">
            <a:avLst/>
          </a:prstGeom>
          <a:blipFill dpi="0" rotWithShape="0">
            <a:blip r:embed="rId3"/>
            <a:srcRect/>
            <a:stretch>
              <a:fillRect r="-14805"/>
            </a:stretch>
          </a:blipFill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47700" y="2663825"/>
            <a:ext cx="80645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2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Tekort aan eiwitten in je voeding</a:t>
            </a:r>
          </a:p>
          <a:p>
            <a:pPr defTabSz="1028700">
              <a:spcBef>
                <a:spcPct val="2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kan resulteren in verlies van spiermassa</a:t>
            </a:r>
          </a:p>
          <a:p>
            <a:pPr defTabSz="1028700">
              <a:spcBef>
                <a:spcPct val="20000"/>
              </a:spcBef>
              <a:defRPr/>
            </a:pPr>
            <a:endParaRPr lang="nl-NL" sz="1200" b="0">
              <a:solidFill>
                <a:schemeClr val="bg1"/>
              </a:solidFill>
            </a:endParaRPr>
          </a:p>
          <a:p>
            <a:pPr defTabSz="1028700">
              <a:lnSpc>
                <a:spcPct val="85000"/>
              </a:lnSpc>
              <a:spcBef>
                <a:spcPct val="5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► conditieverlies en vermoeidheid</a:t>
            </a:r>
          </a:p>
          <a:p>
            <a:pPr defTabSz="1028700">
              <a:lnSpc>
                <a:spcPct val="85000"/>
              </a:lnSpc>
              <a:spcBef>
                <a:spcPct val="5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► tragere stofwisseling ► overgewicht</a:t>
            </a:r>
          </a:p>
        </p:txBody>
      </p:sp>
      <p:sp>
        <p:nvSpPr>
          <p:cNvPr id="79885" name="Oval 13"/>
          <p:cNvSpPr>
            <a:spLocks noChangeAspect="1" noChangeArrowheads="1"/>
          </p:cNvSpPr>
          <p:nvPr/>
        </p:nvSpPr>
        <p:spPr bwMode="auto">
          <a:xfrm>
            <a:off x="10298113" y="43195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86" name="Oval 14"/>
          <p:cNvSpPr>
            <a:spLocks noChangeAspect="1" noChangeArrowheads="1"/>
          </p:cNvSpPr>
          <p:nvPr/>
        </p:nvSpPr>
        <p:spPr bwMode="auto">
          <a:xfrm>
            <a:off x="8137525" y="5040313"/>
            <a:ext cx="1223963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spect="1" noChangeArrowheads="1"/>
          </p:cNvSpPr>
          <p:nvPr/>
        </p:nvSpPr>
        <p:spPr bwMode="auto">
          <a:xfrm>
            <a:off x="10729913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899" name="Oval 3"/>
          <p:cNvSpPr>
            <a:spLocks noChangeAspect="1" noChangeArrowheads="1"/>
          </p:cNvSpPr>
          <p:nvPr/>
        </p:nvSpPr>
        <p:spPr bwMode="auto">
          <a:xfrm>
            <a:off x="-5256213" y="266382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0" name="Oval 4"/>
          <p:cNvSpPr>
            <a:spLocks noChangeAspect="1" noChangeArrowheads="1"/>
          </p:cNvSpPr>
          <p:nvPr/>
        </p:nvSpPr>
        <p:spPr bwMode="auto">
          <a:xfrm>
            <a:off x="9901238" y="-1181100"/>
            <a:ext cx="3492500" cy="34845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1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05050" y="647700"/>
            <a:ext cx="38163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BMI</a:t>
            </a:r>
            <a:endParaRPr lang="nl-NL" sz="4400">
              <a:solidFill>
                <a:schemeClr val="bg1"/>
              </a:solidFill>
            </a:endParaRPr>
          </a:p>
          <a:p>
            <a:pPr algn="r"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Body Mass Index</a:t>
            </a:r>
            <a:r>
              <a:rPr lang="nl-NL" sz="44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0903" name="Picture 12" descr="bmiSchijf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525" y="2646363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553200" y="719138"/>
            <a:ext cx="28082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2400" b="0">
                <a:solidFill>
                  <a:schemeClr val="bg1"/>
                </a:solidFill>
              </a:rPr>
              <a:t>gewicht in kg</a:t>
            </a:r>
            <a:endParaRPr lang="nl-NL" sz="2400" b="0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7019925" y="1295400"/>
            <a:ext cx="26638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624638" y="1450975"/>
            <a:ext cx="31670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2400" b="0">
                <a:solidFill>
                  <a:schemeClr val="bg1"/>
                </a:solidFill>
              </a:rPr>
              <a:t>lengte x lengte in m</a:t>
            </a:r>
            <a:endParaRPr lang="nl-NL" sz="2400" b="0"/>
          </a:p>
        </p:txBody>
      </p:sp>
      <p:pic>
        <p:nvPicPr>
          <p:cNvPr id="8090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576263"/>
            <a:ext cx="9366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337300" y="9112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</a:rPr>
              <a:t>=</a:t>
            </a:r>
          </a:p>
        </p:txBody>
      </p:sp>
      <p:graphicFrame>
        <p:nvGraphicFramePr>
          <p:cNvPr id="6308" name="Group 164"/>
          <p:cNvGraphicFramePr>
            <a:graphicFrameLocks noGrp="1"/>
          </p:cNvGraphicFramePr>
          <p:nvPr>
            <p:ph sz="half" idx="2"/>
          </p:nvPr>
        </p:nvGraphicFramePr>
        <p:xfrm>
          <a:off x="4681538" y="2735263"/>
          <a:ext cx="5400675" cy="3165475"/>
        </p:xfrm>
        <a:graphic>
          <a:graphicData uri="http://schemas.openxmlformats.org/drawingml/2006/table">
            <a:tbl>
              <a:tblPr/>
              <a:tblGrid>
                <a:gridCol w="2232025"/>
                <a:gridCol w="31686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&lt; 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ondergewicht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18,5 – 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normaal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 – 29,9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overgewicht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 – 34,9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zwaar overgewicht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 – 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obesitas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&gt;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morbide obesitas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35" name="Oval 165"/>
          <p:cNvSpPr>
            <a:spLocks noChangeAspect="1" noChangeArrowheads="1"/>
          </p:cNvSpPr>
          <p:nvPr/>
        </p:nvSpPr>
        <p:spPr bwMode="auto">
          <a:xfrm>
            <a:off x="10440988" y="1727200"/>
            <a:ext cx="649287" cy="64770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36" name="Oval 166"/>
          <p:cNvSpPr>
            <a:spLocks noChangeAspect="1" noChangeArrowheads="1"/>
          </p:cNvSpPr>
          <p:nvPr/>
        </p:nvSpPr>
        <p:spPr bwMode="auto">
          <a:xfrm>
            <a:off x="10785475" y="5208588"/>
            <a:ext cx="576263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spect="1" noChangeArrowheads="1"/>
          </p:cNvSpPr>
          <p:nvPr/>
        </p:nvSpPr>
        <p:spPr bwMode="auto">
          <a:xfrm>
            <a:off x="9577388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1923" name="Oval 3"/>
          <p:cNvSpPr>
            <a:spLocks noChangeAspect="1" noChangeArrowheads="1"/>
          </p:cNvSpPr>
          <p:nvPr/>
        </p:nvSpPr>
        <p:spPr bwMode="auto">
          <a:xfrm>
            <a:off x="-7416800" y="187166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1924" name="Oval 4"/>
          <p:cNvSpPr>
            <a:spLocks noChangeAspect="1" noChangeArrowheads="1"/>
          </p:cNvSpPr>
          <p:nvPr/>
        </p:nvSpPr>
        <p:spPr bwMode="auto">
          <a:xfrm>
            <a:off x="10567988" y="287338"/>
            <a:ext cx="1908175" cy="19034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1925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376488" y="690563"/>
            <a:ext cx="7416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altLang="nl-NL" sz="4400" b="0">
                <a:solidFill>
                  <a:schemeClr val="bg1"/>
                </a:solidFill>
                <a:latin typeface="Arial Narrow" pitchFamily="34" charset="0"/>
              </a:rPr>
              <a:t>DAGELIJKSE CALORIE INNAME</a:t>
            </a:r>
            <a:endParaRPr lang="nl-NL" altLang="nl-NL" sz="4400">
              <a:solidFill>
                <a:schemeClr val="bg1"/>
              </a:solidFill>
              <a:latin typeface="Arial Narrow" pitchFamily="34" charset="0"/>
            </a:endParaRPr>
          </a:p>
          <a:p>
            <a:pPr defTabSz="1028700">
              <a:lnSpc>
                <a:spcPct val="90000"/>
              </a:lnSpc>
              <a:defRPr/>
            </a:pPr>
            <a:r>
              <a:rPr lang="nl-NL" altLang="nl-NL" sz="4400">
                <a:solidFill>
                  <a:schemeClr val="bg1"/>
                </a:solidFill>
              </a:rPr>
              <a:t>DCI</a:t>
            </a:r>
          </a:p>
        </p:txBody>
      </p:sp>
      <p:sp>
        <p:nvSpPr>
          <p:cNvPr id="81927" name="Oval 7"/>
          <p:cNvSpPr>
            <a:spLocks noChangeAspect="1" noChangeArrowheads="1"/>
          </p:cNvSpPr>
          <p:nvPr/>
        </p:nvSpPr>
        <p:spPr bwMode="auto">
          <a:xfrm>
            <a:off x="10082213" y="360363"/>
            <a:ext cx="863600" cy="862012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1928" name="Oval 8"/>
          <p:cNvSpPr>
            <a:spLocks noChangeAspect="1" noChangeArrowheads="1"/>
          </p:cNvSpPr>
          <p:nvPr/>
        </p:nvSpPr>
        <p:spPr bwMode="auto">
          <a:xfrm>
            <a:off x="792163" y="3311525"/>
            <a:ext cx="1006475" cy="100330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1929" name="Oval 9"/>
          <p:cNvSpPr>
            <a:spLocks noChangeAspect="1" noChangeArrowheads="1"/>
          </p:cNvSpPr>
          <p:nvPr/>
        </p:nvSpPr>
        <p:spPr bwMode="auto">
          <a:xfrm>
            <a:off x="2089150" y="5327650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630238"/>
            <a:ext cx="9445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Oval 11" descr="buik"/>
          <p:cNvSpPr>
            <a:spLocks noChangeAspect="1" noChangeArrowheads="1"/>
          </p:cNvSpPr>
          <p:nvPr/>
        </p:nvSpPr>
        <p:spPr bwMode="auto">
          <a:xfrm>
            <a:off x="7056438" y="2087563"/>
            <a:ext cx="3960812" cy="3960812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47925" y="2511425"/>
            <a:ext cx="4537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altLang="nl-NL" sz="3200" b="0">
                <a:solidFill>
                  <a:schemeClr val="bg1"/>
                </a:solidFill>
              </a:rPr>
              <a:t>Hoeveelheid calorieën die je dagelijks (24u) kunt eten om je huidige gewicht te behouden</a:t>
            </a:r>
          </a:p>
        </p:txBody>
      </p:sp>
      <p:grpSp>
        <p:nvGrpSpPr>
          <p:cNvPr id="81933" name="Oval 13"/>
          <p:cNvGrpSpPr>
            <a:grpSpLocks noChangeAspect="1"/>
          </p:cNvGrpSpPr>
          <p:nvPr/>
        </p:nvGrpSpPr>
        <p:grpSpPr bwMode="auto">
          <a:xfrm>
            <a:off x="7597775" y="2843213"/>
            <a:ext cx="3097213" cy="2462212"/>
            <a:chOff x="4808" y="1770"/>
            <a:chExt cx="1889" cy="1502"/>
          </a:xfrm>
        </p:grpSpPr>
        <p:pic>
          <p:nvPicPr>
            <p:cNvPr id="81936" name="Oval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8" y="1770"/>
              <a:ext cx="1889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37" name="Text Box 15"/>
            <p:cNvSpPr txBox="1">
              <a:spLocks noChangeArrowheads="1"/>
            </p:cNvSpPr>
            <p:nvPr/>
          </p:nvSpPr>
          <p:spPr bwMode="auto">
            <a:xfrm>
              <a:off x="5081" y="1986"/>
              <a:ext cx="1318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1800" b="0"/>
            </a:p>
          </p:txBody>
        </p:sp>
      </p:grpSp>
      <p:pic>
        <p:nvPicPr>
          <p:cNvPr id="81934" name="Picture 14" descr="mo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3328988"/>
            <a:ext cx="2100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8" descr="fire_PNG6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1988" y="3443288"/>
            <a:ext cx="15113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spect="1" noChangeArrowheads="1"/>
          </p:cNvSpPr>
          <p:nvPr/>
        </p:nvSpPr>
        <p:spPr bwMode="auto">
          <a:xfrm>
            <a:off x="10729913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47" name="Oval 3"/>
          <p:cNvSpPr>
            <a:spLocks noChangeAspect="1" noChangeArrowheads="1"/>
          </p:cNvSpPr>
          <p:nvPr/>
        </p:nvSpPr>
        <p:spPr bwMode="auto">
          <a:xfrm>
            <a:off x="-6048375" y="396081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48" name="Oval 4"/>
          <p:cNvSpPr>
            <a:spLocks noChangeAspect="1" noChangeArrowheads="1"/>
          </p:cNvSpPr>
          <p:nvPr/>
        </p:nvSpPr>
        <p:spPr bwMode="auto">
          <a:xfrm>
            <a:off x="9901238" y="-144463"/>
            <a:ext cx="2700337" cy="26939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49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305050" y="719138"/>
            <a:ext cx="6769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METABOLISCHE </a:t>
            </a:r>
          </a:p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LEEFTIJD</a:t>
            </a:r>
            <a:endParaRPr lang="nl-NL" sz="4400">
              <a:solidFill>
                <a:schemeClr val="bg1"/>
              </a:solidFill>
            </a:endParaRPr>
          </a:p>
        </p:txBody>
      </p:sp>
      <p:sp>
        <p:nvSpPr>
          <p:cNvPr id="82951" name="Oval 9"/>
          <p:cNvSpPr>
            <a:spLocks noChangeAspect="1" noChangeArrowheads="1"/>
          </p:cNvSpPr>
          <p:nvPr/>
        </p:nvSpPr>
        <p:spPr bwMode="auto">
          <a:xfrm>
            <a:off x="10514013" y="496887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52" name="Oval 10"/>
          <p:cNvSpPr>
            <a:spLocks noChangeAspect="1" noChangeArrowheads="1"/>
          </p:cNvSpPr>
          <p:nvPr/>
        </p:nvSpPr>
        <p:spPr bwMode="auto">
          <a:xfrm>
            <a:off x="504825" y="4032250"/>
            <a:ext cx="792163" cy="7905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295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587375"/>
            <a:ext cx="936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Oval 12"/>
          <p:cNvSpPr>
            <a:spLocks noChangeAspect="1" noChangeArrowheads="1"/>
          </p:cNvSpPr>
          <p:nvPr/>
        </p:nvSpPr>
        <p:spPr bwMode="auto">
          <a:xfrm>
            <a:off x="1728788" y="4884738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55" name="Oval 13" descr="Echte leeftijd"/>
          <p:cNvSpPr>
            <a:spLocks noChangeAspect="1" noChangeArrowheads="1"/>
          </p:cNvSpPr>
          <p:nvPr/>
        </p:nvSpPr>
        <p:spPr bwMode="auto">
          <a:xfrm>
            <a:off x="5992813" y="1695450"/>
            <a:ext cx="4105275" cy="4105275"/>
          </a:xfrm>
          <a:prstGeom prst="ellipse">
            <a:avLst/>
          </a:prstGeom>
          <a:solidFill>
            <a:srgbClr val="3366FF"/>
          </a:solidFill>
          <a:ln w="412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2305050" y="2447925"/>
            <a:ext cx="36004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altLang="nl-NL" sz="3200" b="0">
                <a:solidFill>
                  <a:schemeClr val="bg1"/>
                </a:solidFill>
              </a:rPr>
              <a:t>Met welke leeftijd komt jouw stofwisseling overeen?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5657850" y="2501900"/>
            <a:ext cx="3959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nl-NL" sz="6000" b="0">
                <a:solidFill>
                  <a:schemeClr val="bg1"/>
                </a:solidFill>
              </a:rPr>
              <a:t>JE</a:t>
            </a:r>
            <a:r>
              <a:rPr lang="nl-NL" sz="6600" b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85000"/>
              </a:lnSpc>
            </a:pPr>
            <a:r>
              <a:rPr lang="nl-NL" sz="7200">
                <a:solidFill>
                  <a:schemeClr val="bg1"/>
                </a:solidFill>
              </a:rPr>
              <a:t>ECHTE</a:t>
            </a:r>
          </a:p>
          <a:p>
            <a:pPr algn="r">
              <a:lnSpc>
                <a:spcPct val="85000"/>
              </a:lnSpc>
            </a:pPr>
            <a:r>
              <a:rPr lang="nl-NL" sz="6000" b="0">
                <a:solidFill>
                  <a:schemeClr val="bg1"/>
                </a:solidFill>
                <a:latin typeface="Arial Narrow" pitchFamily="34" charset="0"/>
              </a:rPr>
              <a:t>LEEFTIJD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7200900" y="1468438"/>
            <a:ext cx="12239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9600">
                <a:solidFill>
                  <a:schemeClr val="bg1"/>
                </a:solidFill>
                <a:latin typeface="Arial Rounded MT Bold" pitchFamily="34" charset="0"/>
              </a:rPr>
              <a:t>+</a:t>
            </a:r>
          </a:p>
        </p:txBody>
      </p:sp>
      <p:sp>
        <p:nvSpPr>
          <p:cNvPr id="82959" name="Line 16"/>
          <p:cNvSpPr>
            <a:spLocks noChangeShapeType="1"/>
          </p:cNvSpPr>
          <p:nvPr/>
        </p:nvSpPr>
        <p:spPr bwMode="auto">
          <a:xfrm>
            <a:off x="7529513" y="2905125"/>
            <a:ext cx="611187" cy="0"/>
          </a:xfrm>
          <a:prstGeom prst="line">
            <a:avLst/>
          </a:prstGeom>
          <a:noFill/>
          <a:ln w="1619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spect="1" noChangeArrowheads="1"/>
          </p:cNvSpPr>
          <p:nvPr/>
        </p:nvSpPr>
        <p:spPr bwMode="auto">
          <a:xfrm>
            <a:off x="10956925" y="-471488"/>
            <a:ext cx="6478588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1" name="Oval 3"/>
          <p:cNvSpPr>
            <a:spLocks noChangeAspect="1" noChangeArrowheads="1"/>
          </p:cNvSpPr>
          <p:nvPr/>
        </p:nvSpPr>
        <p:spPr bwMode="auto">
          <a:xfrm>
            <a:off x="-3887788" y="4824413"/>
            <a:ext cx="11449051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2" name="Oval 4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% VOCHT</a:t>
            </a:r>
            <a:endParaRPr lang="nl-NL" sz="4400" b="0">
              <a:solidFill>
                <a:schemeClr val="bg1"/>
              </a:solidFill>
            </a:endParaRPr>
          </a:p>
        </p:txBody>
      </p:sp>
      <p:sp>
        <p:nvSpPr>
          <p:cNvPr id="83974" name="Oval 6"/>
          <p:cNvSpPr>
            <a:spLocks noChangeAspect="1" noChangeArrowheads="1"/>
          </p:cNvSpPr>
          <p:nvPr/>
        </p:nvSpPr>
        <p:spPr bwMode="auto">
          <a:xfrm>
            <a:off x="2736850" y="5184775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5" name="Oval 7"/>
          <p:cNvSpPr>
            <a:spLocks noChangeAspect="1" noChangeArrowheads="1"/>
          </p:cNvSpPr>
          <p:nvPr/>
        </p:nvSpPr>
        <p:spPr bwMode="auto">
          <a:xfrm>
            <a:off x="360363" y="4535488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630238"/>
            <a:ext cx="85407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60363" y="2744788"/>
            <a:ext cx="57610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defRPr/>
            </a:pPr>
            <a:r>
              <a:rPr lang="nl-BE" altLang="nl-BE" sz="3200" b="0">
                <a:solidFill>
                  <a:schemeClr val="bg1"/>
                </a:solidFill>
              </a:rPr>
              <a:t>Vrouwen: ideaal 45% - 60%</a:t>
            </a:r>
          </a:p>
          <a:p>
            <a:pPr defTabSz="1028700">
              <a:defRPr/>
            </a:pPr>
            <a:endParaRPr lang="nl-BE" altLang="nl-BE" sz="2400" b="0">
              <a:solidFill>
                <a:schemeClr val="bg1"/>
              </a:solidFill>
            </a:endParaRPr>
          </a:p>
          <a:p>
            <a:pPr defTabSz="1028700">
              <a:defRPr/>
            </a:pPr>
            <a:r>
              <a:rPr lang="nl-BE" altLang="nl-BE" sz="3200" b="0">
                <a:solidFill>
                  <a:schemeClr val="bg1"/>
                </a:solidFill>
              </a:rPr>
              <a:t>Mannen: ideaal 50% -  65%</a:t>
            </a:r>
            <a:endParaRPr lang="nl-NL" sz="3200" b="0">
              <a:solidFill>
                <a:schemeClr val="bg1"/>
              </a:solidFill>
            </a:endParaRPr>
          </a:p>
        </p:txBody>
      </p:sp>
      <p:sp>
        <p:nvSpPr>
          <p:cNvPr id="83978" name="Oval 13"/>
          <p:cNvSpPr>
            <a:spLocks noChangeAspect="1" noChangeArrowheads="1"/>
          </p:cNvSpPr>
          <p:nvPr/>
        </p:nvSpPr>
        <p:spPr bwMode="auto">
          <a:xfrm>
            <a:off x="6553200" y="1727200"/>
            <a:ext cx="3024188" cy="3024188"/>
          </a:xfrm>
          <a:prstGeom prst="ellipse">
            <a:avLst/>
          </a:prstGeom>
          <a:solidFill>
            <a:srgbClr val="33CCCC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570663" y="2112963"/>
            <a:ext cx="29527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nl-NL" sz="4000" b="0">
                <a:solidFill>
                  <a:schemeClr val="bg1"/>
                </a:solidFill>
              </a:rPr>
              <a:t>TEKORT aan water </a:t>
            </a:r>
          </a:p>
          <a:p>
            <a:pPr algn="ctr" defTabSz="1028700">
              <a:defRPr/>
            </a:pPr>
            <a:r>
              <a:rPr lang="nl-NL" sz="4000" b="0">
                <a:solidFill>
                  <a:schemeClr val="bg1"/>
                </a:solidFill>
              </a:rPr>
              <a:t>kan leiden </a:t>
            </a:r>
          </a:p>
          <a:p>
            <a:pPr algn="ctr" defTabSz="1028700">
              <a:defRPr/>
            </a:pPr>
            <a:r>
              <a:rPr lang="nl-NL" sz="4000" b="0">
                <a:solidFill>
                  <a:schemeClr val="bg1"/>
                </a:solidFill>
              </a:rPr>
              <a:t>tot</a:t>
            </a:r>
          </a:p>
        </p:txBody>
      </p:sp>
      <p:pic>
        <p:nvPicPr>
          <p:cNvPr id="83980" name="Picture 17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77199" flipH="1" flipV="1">
            <a:off x="8878094" y="3217069"/>
            <a:ext cx="26924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19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64819" flipH="1">
            <a:off x="4485481" y="3618707"/>
            <a:ext cx="30956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20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14916" flipH="1">
            <a:off x="6543676" y="4884737"/>
            <a:ext cx="27352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Picture 21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67372">
            <a:off x="5125244" y="1140619"/>
            <a:ext cx="27352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256213" y="47942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VERMOEIDHEID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8713788" y="576263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OVERGEWICHT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8281988" y="576103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CONSTIPATIE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537075" y="518477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DROGE HUID</a:t>
            </a:r>
          </a:p>
        </p:txBody>
      </p:sp>
      <p:pic>
        <p:nvPicPr>
          <p:cNvPr id="83988" name="Picture 26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826783" flipV="1">
            <a:off x="8480425" y="1169988"/>
            <a:ext cx="28352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8856663" y="4464050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HOOFDPIJN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-287338" y="5999163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Bron; Tanita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ardontwerp">
  <a:themeElements>
    <a:clrScheme name="2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ardontwerp">
  <a:themeElements>
    <a:clrScheme name="3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ardontwerp">
  <a:themeElements>
    <a:clrScheme name="5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andaardontwerp">
  <a:themeElements>
    <a:clrScheme name="6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765</Words>
  <Application>Microsoft Office PowerPoint</Application>
  <PresentationFormat>Aangepast</PresentationFormat>
  <Paragraphs>269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Ontwerpsjabloon</vt:lpstr>
      </vt:variant>
      <vt:variant>
        <vt:i4>6</vt:i4>
      </vt:variant>
      <vt:variant>
        <vt:lpstr>Diatitels</vt:lpstr>
      </vt:variant>
      <vt:variant>
        <vt:i4>36</vt:i4>
      </vt:variant>
    </vt:vector>
  </HeadingPairs>
  <TitlesOfParts>
    <vt:vector size="48" baseType="lpstr">
      <vt:lpstr>Arial</vt:lpstr>
      <vt:lpstr>Calibri</vt:lpstr>
      <vt:lpstr>Arial Narrow</vt:lpstr>
      <vt:lpstr>Arial Rounded MT Bold</vt:lpstr>
      <vt:lpstr>MS PGothic</vt:lpstr>
      <vt:lpstr>Wingdings</vt:lpstr>
      <vt:lpstr>Standaardontwerp</vt:lpstr>
      <vt:lpstr>1_Standaardontwerp</vt:lpstr>
      <vt:lpstr>2_Standaardontwerp</vt:lpstr>
      <vt:lpstr>3_Standaardontwerp</vt:lpstr>
      <vt:lpstr>5_Standaardontwerp</vt:lpstr>
      <vt:lpstr>6_Standaardontwerp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Ron</dc:creator>
  <cp:lastModifiedBy>Ron</cp:lastModifiedBy>
  <cp:revision>178</cp:revision>
  <dcterms:created xsi:type="dcterms:W3CDTF">2015-11-07T08:59:22Z</dcterms:created>
  <dcterms:modified xsi:type="dcterms:W3CDTF">2016-03-26T12:08:34Z</dcterms:modified>
</cp:coreProperties>
</file>